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324" r:id="rId2"/>
    <p:sldId id="430" r:id="rId3"/>
    <p:sldId id="431" r:id="rId4"/>
    <p:sldId id="259" r:id="rId5"/>
    <p:sldId id="261" r:id="rId6"/>
    <p:sldId id="260" r:id="rId7"/>
    <p:sldId id="262" r:id="rId8"/>
    <p:sldId id="330" r:id="rId9"/>
    <p:sldId id="369" r:id="rId10"/>
    <p:sldId id="433" r:id="rId11"/>
    <p:sldId id="432" r:id="rId12"/>
    <p:sldId id="332" r:id="rId13"/>
    <p:sldId id="368" r:id="rId14"/>
    <p:sldId id="398" r:id="rId15"/>
    <p:sldId id="399" r:id="rId16"/>
    <p:sldId id="400" r:id="rId17"/>
    <p:sldId id="401" r:id="rId18"/>
    <p:sldId id="402" r:id="rId19"/>
    <p:sldId id="403" r:id="rId20"/>
    <p:sldId id="434"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423" r:id="rId40"/>
    <p:sldId id="424" r:id="rId41"/>
    <p:sldId id="425" r:id="rId42"/>
    <p:sldId id="428" r:id="rId43"/>
    <p:sldId id="429" r:id="rId44"/>
    <p:sldId id="299" r:id="rId45"/>
  </p:sldIdLst>
  <p:sldSz cx="6858000" cy="9906000" type="A4"/>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306">
          <p15:clr>
            <a:srgbClr val="A4A3A4"/>
          </p15:clr>
        </p15:guide>
        <p15:guide id="2" pos="22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FFFF"/>
    <a:srgbClr val="D7AFFF"/>
    <a:srgbClr val="E5FE94"/>
    <a:srgbClr val="85EFDD"/>
    <a:srgbClr val="6AECD6"/>
    <a:srgbClr val="FFB685"/>
    <a:srgbClr val="03DFDA"/>
    <a:srgbClr val="DAFD6B"/>
    <a:srgbClr val="D0FC42"/>
    <a:srgbClr val="03D7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76" autoAdjust="0"/>
    <p:restoredTop sz="99771" autoAdjust="0"/>
  </p:normalViewPr>
  <p:slideViewPr>
    <p:cSldViewPr>
      <p:cViewPr varScale="1">
        <p:scale>
          <a:sx n="78" d="100"/>
          <a:sy n="78" d="100"/>
        </p:scale>
        <p:origin x="-3426" y="-96"/>
      </p:cViewPr>
      <p:guideLst>
        <p:guide orient="horz" pos="5887"/>
        <p:guide pos="346"/>
      </p:guideLst>
    </p:cSldViewPr>
  </p:slideViewPr>
  <p:outlineViewPr>
    <p:cViewPr>
      <p:scale>
        <a:sx n="33" d="100"/>
        <a:sy n="33" d="100"/>
      </p:scale>
      <p:origin x="0" y="7242"/>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91B1628-AC0B-4602-907B-0B08BFFFE9F6}" type="datetimeFigureOut">
              <a:rPr lang="de-DE" smtClean="0"/>
              <a:t>06.04.2017</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84F82A9-F84E-45D5-B808-3337E8E90DDD}" type="slidenum">
              <a:rPr lang="de-DE" smtClean="0"/>
              <a:t>‹Nr.›</a:t>
            </a:fld>
            <a:endParaRPr lang="de-DE"/>
          </a:p>
        </p:txBody>
      </p:sp>
    </p:spTree>
    <p:extLst>
      <p:ext uri="{BB962C8B-B14F-4D97-AF65-F5344CB8AC3E}">
        <p14:creationId xmlns:p14="http://schemas.microsoft.com/office/powerpoint/2010/main" val="214987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52E1DD7C-988D-446F-B7E2-7607BE792C62}" type="datetimeFigureOut">
              <a:rPr lang="de-DE" smtClean="0"/>
              <a:t>06.04.2017</a:t>
            </a:fld>
            <a:endParaRPr lang="de-DE"/>
          </a:p>
        </p:txBody>
      </p:sp>
      <p:sp>
        <p:nvSpPr>
          <p:cNvPr id="4" name="Folienbildplatzhalter 3"/>
          <p:cNvSpPr>
            <a:spLocks noGrp="1" noRot="1" noChangeAspect="1"/>
          </p:cNvSpPr>
          <p:nvPr>
            <p:ph type="sldImg" idx="2"/>
          </p:nvPr>
        </p:nvSpPr>
        <p:spPr>
          <a:xfrm>
            <a:off x="2111375" y="744538"/>
            <a:ext cx="257492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344B727D-019D-430A-A283-A9547673A58F}" type="slidenum">
              <a:rPr lang="de-DE" smtClean="0"/>
              <a:t>‹Nr.›</a:t>
            </a:fld>
            <a:endParaRPr lang="de-DE"/>
          </a:p>
        </p:txBody>
      </p:sp>
    </p:spTree>
    <p:extLst>
      <p:ext uri="{BB962C8B-B14F-4D97-AF65-F5344CB8AC3E}">
        <p14:creationId xmlns:p14="http://schemas.microsoft.com/office/powerpoint/2010/main" val="3286970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4B727D-019D-430A-A283-A9547673A58F}" type="slidenum">
              <a:rPr lang="de-DE" smtClean="0"/>
              <a:t>1</a:t>
            </a:fld>
            <a:endParaRPr lang="de-DE"/>
          </a:p>
        </p:txBody>
      </p:sp>
    </p:spTree>
    <p:extLst>
      <p:ext uri="{BB962C8B-B14F-4D97-AF65-F5344CB8AC3E}">
        <p14:creationId xmlns:p14="http://schemas.microsoft.com/office/powerpoint/2010/main" val="343067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514350" y="3077282"/>
            <a:ext cx="5829300" cy="212336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C6159F1F-3031-489B-B5BE-21A56C7C87C3}"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F36C159-EE67-459C-92E9-C0ACB745E001}"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3729037" y="573264"/>
            <a:ext cx="1157288" cy="1220822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7175" y="573264"/>
            <a:ext cx="3357563" cy="12208228"/>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1C9E7C5-CEEF-43D4-9985-AF6A1F8D0EEE}"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D11BE71-88FF-4ADD-92AF-C336DDCDC07B}"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41735" y="6365523"/>
            <a:ext cx="5829300" cy="1967442"/>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E881BC9F-0879-4525-A416-D58F79B63498}" type="datetime1">
              <a:rPr lang="de-DE" smtClean="0"/>
              <a:t>06.04.2017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57175"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2628900"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11FF8A1-ECD2-4D7B-8FB8-ABCB00971B8A}" type="datetime1">
              <a:rPr lang="de-DE" smtClean="0"/>
              <a:t>06.04.2017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342900" y="396699"/>
            <a:ext cx="6172200" cy="1651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17AD8F1-0DDB-46BF-8E1C-097C3DE71E2D}" type="datetime1">
              <a:rPr lang="de-DE" smtClean="0"/>
              <a:t>06.04.2017</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999E882-A5A6-45DC-88F8-CD4F5FBA065A}" type="datetime1">
              <a:rPr lang="de-DE" smtClean="0"/>
              <a:t>06.04.2017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8FD850A-4539-49CF-B474-8F73A3D3D5FF}" type="datetime1">
              <a:rPr lang="de-DE" smtClean="0"/>
              <a:t>06.04.2017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42900" y="394405"/>
            <a:ext cx="2256235" cy="1678517"/>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5B38334E-3C8D-453C-817C-DE4E2DB1B98C}" type="datetime1">
              <a:rPr lang="de-DE" smtClean="0"/>
              <a:t>06.04.2017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44216" y="6934200"/>
            <a:ext cx="4114800" cy="818622"/>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ABB68FBB-BBDE-46E8-9333-9BA378F26E23}" type="datetime1">
              <a:rPr lang="de-DE" smtClean="0"/>
              <a:t>06.04.2017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342900" y="2311401"/>
            <a:ext cx="6172200" cy="6537502"/>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342900" y="9181395"/>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52867DD4-B479-4FE8-8D20-32E6B380C9E6}" type="datetime1">
              <a:rPr lang="de-DE" smtClean="0"/>
              <a:t>06.04.2017</a:t>
            </a:fld>
            <a:endParaRPr lang="de-DE"/>
          </a:p>
        </p:txBody>
      </p:sp>
      <p:sp>
        <p:nvSpPr>
          <p:cNvPr id="5" name="Fußzeilenplatzhalter 4"/>
          <p:cNvSpPr>
            <a:spLocks noGrp="1"/>
          </p:cNvSpPr>
          <p:nvPr>
            <p:ph type="ftr" sz="quarter" idx="3"/>
          </p:nvPr>
        </p:nvSpPr>
        <p:spPr>
          <a:xfrm>
            <a:off x="2343150" y="9181395"/>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1988840" y="9201472"/>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18FB01AD-E0E2-43F6-B41B-115DE7D7CF70}"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5.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5.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hdphoto" Target="../media/hdphoto5.wdp"/><Relationship Id="rId7"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9.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4.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2.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0.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3.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07/relationships/hdphoto" Target="../media/hdphoto2.wdp"/><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73.png"/><Relationship Id="rId18" Type="http://schemas.microsoft.com/office/2007/relationships/hdphoto" Target="../media/hdphoto14.wdp"/><Relationship Id="rId3" Type="http://schemas.openxmlformats.org/officeDocument/2006/relationships/image" Target="../media/image68.png"/><Relationship Id="rId7" Type="http://schemas.openxmlformats.org/officeDocument/2006/relationships/image" Target="../media/image70.png"/><Relationship Id="rId12" Type="http://schemas.microsoft.com/office/2007/relationships/hdphoto" Target="../media/hdphoto11.wdp"/><Relationship Id="rId17" Type="http://schemas.openxmlformats.org/officeDocument/2006/relationships/image" Target="../media/image75.png"/><Relationship Id="rId2" Type="http://schemas.openxmlformats.org/officeDocument/2006/relationships/image" Target="../media/image67.jpeg"/><Relationship Id="rId16" Type="http://schemas.microsoft.com/office/2007/relationships/hdphoto" Target="../media/hdphoto13.wdp"/><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72.png"/><Relationship Id="rId5" Type="http://schemas.openxmlformats.org/officeDocument/2006/relationships/image" Target="../media/image69.png"/><Relationship Id="rId15" Type="http://schemas.openxmlformats.org/officeDocument/2006/relationships/image" Target="../media/image74.jpeg"/><Relationship Id="rId10" Type="http://schemas.microsoft.com/office/2007/relationships/hdphoto" Target="../media/hdphoto10.wdp"/><Relationship Id="rId19" Type="http://schemas.openxmlformats.org/officeDocument/2006/relationships/image" Target="../media/image76.png"/><Relationship Id="rId4" Type="http://schemas.microsoft.com/office/2007/relationships/hdphoto" Target="../media/hdphoto7.wdp"/><Relationship Id="rId9" Type="http://schemas.openxmlformats.org/officeDocument/2006/relationships/image" Target="../media/image71.png"/><Relationship Id="rId14" Type="http://schemas.microsoft.com/office/2007/relationships/hdphoto" Target="../media/hdphoto12.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6858000" cy="380087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548680" y="560512"/>
            <a:ext cx="5760640" cy="2123369"/>
          </a:xfrm>
        </p:spPr>
        <p:txBody>
          <a:bodyPr>
            <a:noAutofit/>
          </a:bodyPr>
          <a:lstStyle/>
          <a:p>
            <a:r>
              <a:rPr lang="de-DE" sz="5400" b="1" spc="-150" dirty="0" smtClean="0">
                <a:solidFill>
                  <a:schemeClr val="tx2"/>
                </a:solidFill>
                <a:latin typeface="Tempus Sans ITC" panose="04020404030D07020202" pitchFamily="82" charset="0"/>
                <a:cs typeface="MV Boli" panose="02000500030200090000" pitchFamily="2" charset="0"/>
              </a:rPr>
              <a:t>Der Tag, an dem </a:t>
            </a:r>
            <a:br>
              <a:rPr lang="de-DE" sz="5400" b="1" spc="-150" dirty="0" smtClean="0">
                <a:solidFill>
                  <a:schemeClr val="tx2"/>
                </a:solidFill>
                <a:latin typeface="Tempus Sans ITC" panose="04020404030D07020202" pitchFamily="82" charset="0"/>
                <a:cs typeface="MV Boli" panose="02000500030200090000" pitchFamily="2" charset="0"/>
              </a:rPr>
            </a:br>
            <a:r>
              <a:rPr lang="de-DE" sz="5400" b="1" spc="-150" dirty="0" smtClean="0">
                <a:solidFill>
                  <a:schemeClr val="tx2"/>
                </a:solidFill>
                <a:latin typeface="Tempus Sans ITC" panose="04020404030D07020202" pitchFamily="82" charset="0"/>
                <a:cs typeface="MV Boli" panose="02000500030200090000" pitchFamily="2" charset="0"/>
              </a:rPr>
              <a:t>ich stark wurde!</a:t>
            </a:r>
            <a:endParaRPr lang="de-DE" sz="5400" b="1" spc="-150" dirty="0">
              <a:solidFill>
                <a:schemeClr val="tx2"/>
              </a:solidFill>
              <a:latin typeface="Tempus Sans ITC" panose="04020404030D07020202" pitchFamily="82" charset="0"/>
              <a:cs typeface="MV Boli" panose="02000500030200090000" pitchFamily="2" charset="0"/>
            </a:endParaRPr>
          </a:p>
        </p:txBody>
      </p:sp>
      <p:sp>
        <p:nvSpPr>
          <p:cNvPr id="3" name="Untertitel 2"/>
          <p:cNvSpPr>
            <a:spLocks noGrp="1"/>
          </p:cNvSpPr>
          <p:nvPr>
            <p:ph type="subTitle" idx="1"/>
          </p:nvPr>
        </p:nvSpPr>
        <p:spPr>
          <a:xfrm>
            <a:off x="980728" y="4016896"/>
            <a:ext cx="5184576" cy="792088"/>
          </a:xfrm>
        </p:spPr>
        <p:txBody>
          <a:bodyPr>
            <a:normAutofit/>
          </a:bodyPr>
          <a:lstStyle/>
          <a:p>
            <a:r>
              <a:rPr lang="de-DE" sz="2000" dirty="0" smtClean="0">
                <a:solidFill>
                  <a:schemeClr val="tx2"/>
                </a:solidFill>
                <a:latin typeface="Arial" panose="020B0604020202020204" pitchFamily="34" charset="0"/>
                <a:cs typeface="Arial" panose="020B0604020202020204" pitchFamily="34" charset="0"/>
              </a:rPr>
              <a:t>Geschichten </a:t>
            </a:r>
          </a:p>
          <a:p>
            <a:r>
              <a:rPr lang="de-DE" sz="2000" dirty="0" smtClean="0">
                <a:solidFill>
                  <a:schemeClr val="tx2"/>
                </a:solidFill>
                <a:latin typeface="Arial" panose="020B0604020202020204" pitchFamily="34" charset="0"/>
                <a:cs typeface="Arial" panose="020B0604020202020204" pitchFamily="34" charset="0"/>
              </a:rPr>
              <a:t>von Kindern </a:t>
            </a:r>
            <a:r>
              <a:rPr lang="de-DE" sz="2000" smtClean="0">
                <a:solidFill>
                  <a:schemeClr val="tx2"/>
                </a:solidFill>
                <a:latin typeface="Arial" panose="020B0604020202020204" pitchFamily="34" charset="0"/>
                <a:cs typeface="Arial" panose="020B0604020202020204" pitchFamily="34" charset="0"/>
              </a:rPr>
              <a:t>aus </a:t>
            </a:r>
            <a:endParaRPr lang="de-DE" sz="2000" dirty="0">
              <a:solidFill>
                <a:schemeClr val="tx2"/>
              </a:solidFill>
              <a:latin typeface="Arial" panose="020B0604020202020204" pitchFamily="34" charset="0"/>
              <a:cs typeface="Arial" panose="020B0604020202020204" pitchFamily="34" charset="0"/>
            </a:endParaRPr>
          </a:p>
        </p:txBody>
      </p:sp>
      <p:sp>
        <p:nvSpPr>
          <p:cNvPr id="4" name="Rechteck 3"/>
          <p:cNvSpPr/>
          <p:nvPr/>
        </p:nvSpPr>
        <p:spPr>
          <a:xfrm>
            <a:off x="1898976" y="5817096"/>
            <a:ext cx="3060048" cy="37947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1268760" y="4880992"/>
            <a:ext cx="4536504" cy="576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808702">
            <a:off x="5535768" y="8674539"/>
            <a:ext cx="897463" cy="897463"/>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764399" flipH="1">
            <a:off x="44624" y="2144688"/>
            <a:ext cx="1463830" cy="14638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erade Verbindung 10"/>
          <p:cNvCxnSpPr/>
          <p:nvPr/>
        </p:nvCxnSpPr>
        <p:spPr>
          <a:xfrm>
            <a:off x="0" y="3800872"/>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4" descr="M:\IZI\EXTERN\Sonstige Forschungsprojekte\2014-2018 Starke Geschichten für starke Kinder\Story Telling Club\Grafiken_Bilder\Logo\LogomitMännchen_ohneWackeln_oberfin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40260">
            <a:off x="5099870" y="2393425"/>
            <a:ext cx="1942809" cy="297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16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996" y="8553400"/>
            <a:ext cx="1220401" cy="1220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145509" y="19662"/>
            <a:ext cx="662473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uppieren 9"/>
          <p:cNvGrpSpPr/>
          <p:nvPr/>
        </p:nvGrpSpPr>
        <p:grpSpPr>
          <a:xfrm>
            <a:off x="936282" y="1712640"/>
            <a:ext cx="4874876" cy="6510014"/>
            <a:chOff x="936282" y="1962813"/>
            <a:chExt cx="4874876" cy="6510014"/>
          </a:xfrm>
        </p:grpSpPr>
        <p:sp>
          <p:nvSpPr>
            <p:cNvPr id="13" name="Rechteck 12"/>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5" name="Rechteck 14"/>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16"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10</a:t>
            </a:r>
            <a:endParaRPr lang="de-DE" sz="1400" b="1" dirty="0">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1602289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688778"/>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a:xfrm>
            <a:off x="433541" y="19662"/>
            <a:ext cx="6523851"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anderen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helfen konnte!</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3" name="Gruppieren 12"/>
          <p:cNvGrpSpPr/>
          <p:nvPr/>
        </p:nvGrpSpPr>
        <p:grpSpPr>
          <a:xfrm>
            <a:off x="936282" y="1712640"/>
            <a:ext cx="4874876" cy="6510014"/>
            <a:chOff x="936282" y="1962813"/>
            <a:chExt cx="4874876" cy="6510014"/>
          </a:xfrm>
        </p:grpSpPr>
        <p:sp>
          <p:nvSpPr>
            <p:cNvPr id="14" name="Rechteck 13"/>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pic>
        <p:nvPicPr>
          <p:cNvPr id="23"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588645" y="8385517"/>
            <a:ext cx="2083802" cy="11759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IZI\Story Telling Club\Grafiken_Bilder\Rahmen_Buch\Aktuelle Rahmen_freigestellt\Helfe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32" t="2470" r="2832" b="2302"/>
          <a:stretch/>
        </p:blipFill>
        <p:spPr bwMode="auto">
          <a:xfrm>
            <a:off x="44624" y="992189"/>
            <a:ext cx="6840760" cy="8913812"/>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6237312"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11</a:t>
            </a:r>
            <a:endParaRPr lang="de-DE" sz="1400" b="1" dirty="0">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256345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0" y="992560"/>
            <a:ext cx="6858000" cy="8913440"/>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0" name="Titel 1"/>
          <p:cNvSpPr txBox="1">
            <a:spLocks/>
          </p:cNvSpPr>
          <p:nvPr/>
        </p:nvSpPr>
        <p:spPr>
          <a:xfrm>
            <a:off x="426918" y="9831"/>
            <a:ext cx="6314450"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2" name="Gerade Verbindung 2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a:xfrm>
            <a:off x="1059689" y="1364593"/>
            <a:ext cx="5169917" cy="7837484"/>
            <a:chOff x="1059689" y="1364593"/>
            <a:chExt cx="5169917" cy="7837484"/>
          </a:xfrm>
        </p:grpSpPr>
        <p:sp>
          <p:nvSpPr>
            <p:cNvPr id="26" name="Rechteck 2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rot="5768456">
              <a:off x="1511816" y="649606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p:cNvSpPr/>
            <p:nvPr/>
          </p:nvSpPr>
          <p:spPr>
            <a:xfrm rot="6264411">
              <a:off x="1034028" y="1390254"/>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9" name="Titel 1"/>
          <p:cNvSpPr txBox="1">
            <a:spLocks/>
          </p:cNvSpPr>
          <p:nvPr/>
        </p:nvSpPr>
        <p:spPr>
          <a:xfrm>
            <a:off x="117862" y="946813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12</a:t>
            </a:r>
            <a:endParaRPr lang="de-DE" sz="1400" b="1" dirty="0">
              <a:latin typeface="Tempus Sans ITC" panose="04020404030D07020202" pitchFamily="82" charset="0"/>
              <a:cs typeface="LilyUPC" panose="020B0604020202020204" pitchFamily="34" charset="-34"/>
            </a:endParaRPr>
          </a:p>
        </p:txBody>
      </p:sp>
      <p:grpSp>
        <p:nvGrpSpPr>
          <p:cNvPr id="3" name="Gruppieren 2"/>
          <p:cNvGrpSpPr/>
          <p:nvPr/>
        </p:nvGrpSpPr>
        <p:grpSpPr>
          <a:xfrm>
            <a:off x="3588651" y="1499980"/>
            <a:ext cx="1417935" cy="1574128"/>
            <a:chOff x="3588651" y="1499980"/>
            <a:chExt cx="1417935" cy="1574128"/>
          </a:xfrm>
        </p:grpSpPr>
        <p:pic>
          <p:nvPicPr>
            <p:cNvPr id="4099"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2396" y="8256538"/>
            <a:ext cx="2199680" cy="121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3945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92560"/>
            <a:ext cx="6858000" cy="8913440"/>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7" name="Gerade Verbindung 16"/>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uppieren 19"/>
          <p:cNvGrpSpPr/>
          <p:nvPr/>
        </p:nvGrpSpPr>
        <p:grpSpPr>
          <a:xfrm>
            <a:off x="751292" y="1528153"/>
            <a:ext cx="5411411" cy="7661965"/>
            <a:chOff x="751292" y="1528153"/>
            <a:chExt cx="5411411" cy="7661965"/>
          </a:xfrm>
        </p:grpSpPr>
        <p:sp>
          <p:nvSpPr>
            <p:cNvPr id="21" name="Rechteck 20"/>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rot="15831544" flipH="1">
              <a:off x="2987932" y="648410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rot="21122245" flipH="1">
              <a:off x="3455865" y="152815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txBox="1">
            <a:spLocks/>
          </p:cNvSpPr>
          <p:nvPr/>
        </p:nvSpPr>
        <p:spPr>
          <a:xfrm>
            <a:off x="6381328" y="9417495"/>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13</a:t>
            </a:r>
            <a:endParaRPr lang="de-DE" sz="1400" b="1" dirty="0">
              <a:latin typeface="Tempus Sans ITC" panose="04020404030D07020202" pitchFamily="82" charset="0"/>
              <a:cs typeface="LilyUPC" panose="020B0604020202020204" pitchFamily="34" charset="-34"/>
            </a:endParaRPr>
          </a:p>
        </p:txBody>
      </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andere </a:t>
            </a:r>
          </a:p>
          <a:p>
            <a:pPr algn="l"/>
            <a:r>
              <a:rPr lang="de-DE" sz="2800" b="1" dirty="0" smtClean="0">
                <a:solidFill>
                  <a:schemeClr val="tx2"/>
                </a:solidFill>
                <a:latin typeface="Tempus Sans ITC" panose="04020404030D07020202" pitchFamily="82" charset="0"/>
                <a:cs typeface="LilyUPC" panose="020B0604020202020204" pitchFamily="34" charset="-34"/>
              </a:rPr>
              <a:t>		meine Stärke sahen!</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94214" y="8113399"/>
            <a:ext cx="2222670" cy="1224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835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689544">
            <a:off x="5898183" y="9256301"/>
            <a:ext cx="359885" cy="6163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508836" flipH="1">
            <a:off x="5959489" y="8709947"/>
            <a:ext cx="347694" cy="595462"/>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1484784"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3" name="Rechteck 2"/>
          <p:cNvSpPr/>
          <p:nvPr/>
        </p:nvSpPr>
        <p:spPr>
          <a:xfrm>
            <a:off x="1484784"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14</a:t>
            </a:r>
            <a:endParaRPr lang="de-DE" sz="1400" b="1" dirty="0">
              <a:latin typeface="Tempus Sans ITC" panose="04020404030D07020202" pitchFamily="82" charset="0"/>
              <a:cs typeface="LilyUPC" panose="020B0604020202020204" pitchFamily="34" charset="-34"/>
            </a:endParaRPr>
          </a:p>
        </p:txBody>
      </p:sp>
      <p:pic>
        <p:nvPicPr>
          <p:cNvPr id="36"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689544">
            <a:off x="6345424" y="8733799"/>
            <a:ext cx="351494" cy="60196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508836" flipH="1">
            <a:off x="5456599" y="9265653"/>
            <a:ext cx="350324" cy="59996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792" y="1031051"/>
            <a:ext cx="974668" cy="550054"/>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26918" y="9831"/>
            <a:ext cx="6386458"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3142257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4"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919651"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908720"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15</a:t>
            </a:r>
            <a:endParaRPr lang="de-DE" sz="1400" b="1" dirty="0">
              <a:latin typeface="Tempus Sans ITC" panose="04020404030D07020202" pitchFamily="82" charset="0"/>
              <a:cs typeface="LilyUPC" panose="020B0604020202020204" pitchFamily="34" charset="-34"/>
            </a:endParaRPr>
          </a:p>
        </p:txBody>
      </p: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0282300" flipH="1">
            <a:off x="124548" y="8905226"/>
            <a:ext cx="259747" cy="56394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20473824">
            <a:off x="124549" y="8268358"/>
            <a:ext cx="259747" cy="5639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19947820">
            <a:off x="718617" y="9185494"/>
            <a:ext cx="259747" cy="563941"/>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etwas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lernen konnte!</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1707408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a:t>
            </a:r>
            <a:r>
              <a:rPr lang="de-DE" sz="1400" b="1" dirty="0">
                <a:latin typeface="Tempus Sans ITC" panose="04020404030D07020202" pitchFamily="82" charset="0"/>
                <a:cs typeface="LilyUPC" panose="020B0604020202020204" pitchFamily="34" charset="-34"/>
              </a:rPr>
              <a:t>6</a:t>
            </a:r>
          </a:p>
        </p:txBody>
      </p:sp>
      <p:pic>
        <p:nvPicPr>
          <p:cNvPr id="20"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773188">
            <a:off x="3239564" y="8820011"/>
            <a:ext cx="641983" cy="10994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592480" flipH="1">
            <a:off x="2376438" y="8773235"/>
            <a:ext cx="641983" cy="1099461"/>
          </a:xfrm>
          <a:prstGeom prst="rect">
            <a:avLst/>
          </a:prstGeom>
          <a:noFill/>
          <a:extLst>
            <a:ext uri="{909E8E84-426E-40DD-AFC4-6F175D3DCCD1}">
              <a14:hiddenFill xmlns:a14="http://schemas.microsoft.com/office/drawing/2010/main">
                <a:solidFill>
                  <a:srgbClr val="FFFFFF"/>
                </a:solidFill>
              </a14:hiddenFill>
            </a:ext>
          </a:extLst>
        </p:spPr>
      </p:pic>
      <p:sp>
        <p:nvSpPr>
          <p:cNvPr id="24" name="Titel 1"/>
          <p:cNvSpPr txBox="1">
            <a:spLocks/>
          </p:cNvSpPr>
          <p:nvPr/>
        </p:nvSpPr>
        <p:spPr>
          <a:xfrm>
            <a:off x="404664" y="28961"/>
            <a:ext cx="6120085"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773188">
            <a:off x="5039763" y="8179889"/>
            <a:ext cx="641983" cy="10994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3592480" flipH="1">
            <a:off x="4176637" y="8133113"/>
            <a:ext cx="641983" cy="109946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p:cNvPicPr/>
          <p:nvPr/>
        </p:nvPicPr>
        <p:blipFill>
          <a:blip r:embed="rId5">
            <a:extLst>
              <a:ext uri="{28A0092B-C50C-407E-A947-70E740481C1C}">
                <a14:useLocalDpi xmlns:a14="http://schemas.microsoft.com/office/drawing/2010/main" val="0"/>
              </a:ext>
            </a:extLst>
          </a:blip>
          <a:srcRect/>
          <a:stretch>
            <a:fillRect/>
          </a:stretch>
        </p:blipFill>
        <p:spPr bwMode="auto">
          <a:xfrm>
            <a:off x="681906" y="2058288"/>
            <a:ext cx="5565600" cy="5432400"/>
          </a:xfrm>
          <a:prstGeom prst="rect">
            <a:avLst/>
          </a:prstGeom>
          <a:noFill/>
          <a:ln w="19050" cmpd="sng">
            <a:solidFill>
              <a:schemeClr val="tx2"/>
            </a:solidFill>
          </a:ln>
        </p:spPr>
      </p:pic>
    </p:spTree>
    <p:extLst>
      <p:ext uri="{BB962C8B-B14F-4D97-AF65-F5344CB8AC3E}">
        <p14:creationId xmlns:p14="http://schemas.microsoft.com/office/powerpoint/2010/main" val="2132532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1"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17</a:t>
            </a:r>
            <a:endParaRPr lang="de-DE" sz="1400" b="1" dirty="0">
              <a:latin typeface="Tempus Sans ITC" panose="04020404030D07020202" pitchFamily="82" charset="0"/>
              <a:cs typeface="LilyUPC" panose="020B0604020202020204" pitchFamily="34" charset="-34"/>
            </a:endParaRPr>
          </a:p>
        </p:txBody>
      </p: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4" y="838348"/>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a:xfrm>
            <a:off x="381271" y="28961"/>
            <a:ext cx="650411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etwas lernen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2"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52077" flipH="1">
            <a:off x="5803694" y="2677060"/>
            <a:ext cx="1144395" cy="1144395"/>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38355" y="2360712"/>
            <a:ext cx="5382000" cy="548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Tree>
    <p:extLst>
      <p:ext uri="{BB962C8B-B14F-4D97-AF65-F5344CB8AC3E}">
        <p14:creationId xmlns:p14="http://schemas.microsoft.com/office/powerpoint/2010/main" val="1871457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a:solidFill>
                  <a:srgbClr val="FFFFFF"/>
                </a:solidFill>
              </a14:hiddenFill>
            </a:ext>
          </a:extLst>
        </p:spPr>
      </p:pic>
      <p:sp>
        <p:nvSpPr>
          <p:cNvPr id="18" name="Rechteck 17"/>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uppieren 13"/>
          <p:cNvGrpSpPr/>
          <p:nvPr/>
        </p:nvGrpSpPr>
        <p:grpSpPr>
          <a:xfrm>
            <a:off x="1059689" y="1454312"/>
            <a:ext cx="5169917" cy="7874815"/>
            <a:chOff x="1059689" y="1454312"/>
            <a:chExt cx="5169917" cy="7874815"/>
          </a:xfrm>
        </p:grpSpPr>
        <p:sp>
          <p:nvSpPr>
            <p:cNvPr id="15" name="Rechteck 14"/>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rot="5768456">
              <a:off x="1668164" y="662311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1</a:t>
            </a:r>
            <a:r>
              <a:rPr lang="de-DE" sz="1400" b="1" dirty="0" smtClean="0">
                <a:latin typeface="Tempus Sans ITC" panose="04020404030D07020202" pitchFamily="82" charset="0"/>
                <a:cs typeface="LilyUPC" panose="020B0604020202020204" pitchFamily="34" charset="-34"/>
              </a:rPr>
              <a:t>8</a:t>
            </a:r>
            <a:endParaRPr lang="de-DE" sz="1400" b="1" dirty="0">
              <a:latin typeface="Tempus Sans ITC" panose="04020404030D07020202" pitchFamily="82" charset="0"/>
              <a:cs typeface="LilyUPC" panose="020B0604020202020204" pitchFamily="34" charset="-34"/>
            </a:endParaRPr>
          </a:p>
        </p:txBody>
      </p:sp>
      <p:sp>
        <p:nvSpPr>
          <p:cNvPr id="31" name="Titel 1"/>
          <p:cNvSpPr txBox="1">
            <a:spLocks/>
          </p:cNvSpPr>
          <p:nvPr/>
        </p:nvSpPr>
        <p:spPr>
          <a:xfrm>
            <a:off x="405894" y="28961"/>
            <a:ext cx="6335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2214614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19</a:t>
            </a:r>
            <a:endParaRPr lang="de-DE" sz="1400" b="1" dirty="0">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46213" y="6887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19756296" flipH="1">
            <a:off x="399423" y="8513939"/>
            <a:ext cx="560774" cy="12175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val="0"/>
              </a:ext>
            </a:extLst>
          </a:blip>
          <a:srcRect l="29800" t="25488" r="51331" b="45546"/>
          <a:stretch/>
        </p:blipFill>
        <p:spPr bwMode="auto">
          <a:xfrm rot="19947820">
            <a:off x="643323" y="7613101"/>
            <a:ext cx="560774" cy="121750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uppieren 40"/>
          <p:cNvGrpSpPr/>
          <p:nvPr/>
        </p:nvGrpSpPr>
        <p:grpSpPr>
          <a:xfrm>
            <a:off x="1059689" y="1454312"/>
            <a:ext cx="5169917" cy="7874815"/>
            <a:chOff x="1059689" y="1454312"/>
            <a:chExt cx="5169917" cy="7874815"/>
          </a:xfrm>
        </p:grpSpPr>
        <p:sp>
          <p:nvSpPr>
            <p:cNvPr id="42" name="Rechteck 41"/>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p:cNvSpPr/>
            <p:nvPr/>
          </p:nvSpPr>
          <p:spPr>
            <a:xfrm rot="5768456">
              <a:off x="1668164" y="662311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4" name="Titel 1"/>
          <p:cNvSpPr txBox="1">
            <a:spLocks/>
          </p:cNvSpPr>
          <p:nvPr/>
        </p:nvSpPr>
        <p:spPr>
          <a:xfrm>
            <a:off x="381271" y="28961"/>
            <a:ext cx="650411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etwas lernen konnte!</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916248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836712" y="396699"/>
            <a:ext cx="5678388" cy="1651000"/>
          </a:xfrm>
          <a:noFill/>
        </p:spPr>
        <p:txBody>
          <a:bodyPr>
            <a:normAutofit/>
          </a:bodyPr>
          <a:lstStyle/>
          <a:p>
            <a:pPr marL="0" indent="0" algn="l"/>
            <a:r>
              <a:rPr lang="de-DE" sz="3200" b="1" dirty="0" smtClean="0">
                <a:solidFill>
                  <a:schemeClr val="tx2"/>
                </a:solidFill>
                <a:latin typeface="Tempus Sans ITC" panose="04020404030D07020202" pitchFamily="82" charset="0"/>
                <a:cs typeface="LilyUPC" panose="020B0604020202020204" pitchFamily="34" charset="-34"/>
              </a:rPr>
              <a:t>Vorwort</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3" name="Inhaltsplatzhalter 2"/>
          <p:cNvSpPr>
            <a:spLocks noGrp="1"/>
          </p:cNvSpPr>
          <p:nvPr>
            <p:ph idx="1"/>
          </p:nvPr>
        </p:nvSpPr>
        <p:spPr>
          <a:xfrm>
            <a:off x="908719" y="3008785"/>
            <a:ext cx="5220580" cy="4104456"/>
          </a:xfrm>
        </p:spPr>
        <p:txBody>
          <a:bodyPr>
            <a:noAutofit/>
          </a:bodyPr>
          <a:lstStyle/>
          <a:p>
            <a:pPr marL="0" indent="0">
              <a:buNone/>
            </a:pPr>
            <a:r>
              <a:rPr lang="de-DE" sz="3600" b="1" dirty="0" smtClean="0">
                <a:solidFill>
                  <a:schemeClr val="tx2"/>
                </a:solidFill>
                <a:latin typeface="Tempus Sans ITC" panose="04020404030D07020202" pitchFamily="82" charset="0"/>
                <a:cs typeface="Aparajita" panose="020B0604020202020204" pitchFamily="34" charset="0"/>
              </a:rPr>
              <a:t>Kinder </a:t>
            </a:r>
            <a:r>
              <a:rPr lang="de-DE" sz="3600" b="1" dirty="0">
                <a:solidFill>
                  <a:schemeClr val="tx2"/>
                </a:solidFill>
                <a:latin typeface="Tempus Sans ITC" panose="04020404030D07020202" pitchFamily="82" charset="0"/>
                <a:cs typeface="Aparajita" panose="020B0604020202020204" pitchFamily="34" charset="0"/>
              </a:rPr>
              <a:t>sind </a:t>
            </a:r>
            <a:r>
              <a:rPr lang="de-DE" sz="3600" b="1" dirty="0" smtClean="0">
                <a:solidFill>
                  <a:schemeClr val="tx2"/>
                </a:solidFill>
                <a:latin typeface="Tempus Sans ITC" panose="04020404030D07020202" pitchFamily="82" charset="0"/>
                <a:cs typeface="Aparajita" panose="020B0604020202020204" pitchFamily="34" charset="0"/>
              </a:rPr>
              <a:t>stark!</a:t>
            </a:r>
          </a:p>
          <a:p>
            <a:pPr marL="0" indent="0">
              <a:buNone/>
            </a:pPr>
            <a:r>
              <a:rPr lang="de-DE" sz="1600" dirty="0" smtClean="0">
                <a:latin typeface="Arial" panose="020B0604020202020204" pitchFamily="34" charset="0"/>
                <a:cs typeface="Arial" panose="020B0604020202020204" pitchFamily="34" charset="0"/>
              </a:rPr>
              <a:t>Sie können eine Menge Dinge überstehen und Probleme lösen. Kinder können noch besser auf schwierige Situationen reagieren, wenn sie gezielt gefördert werden und von anderen Kindern lernen können. Aus dieser Idee ist der </a:t>
            </a:r>
            <a:r>
              <a:rPr lang="de-DE" sz="1600" dirty="0" err="1" smtClean="0">
                <a:latin typeface="Arial" panose="020B0604020202020204" pitchFamily="34" charset="0"/>
                <a:cs typeface="Arial" panose="020B0604020202020204" pitchFamily="34" charset="0"/>
              </a:rPr>
              <a:t>Storytelling</a:t>
            </a:r>
            <a:r>
              <a:rPr lang="de-DE" sz="1600" dirty="0" smtClean="0">
                <a:latin typeface="Arial" panose="020B0604020202020204" pitchFamily="34" charset="0"/>
                <a:cs typeface="Arial" panose="020B0604020202020204" pitchFamily="34" charset="0"/>
              </a:rPr>
              <a:t> Club entstanden, ein weltweites Projekt, in dem Kinder anderen Kindern von ihren Erlebnissen erzählen und Tipps zum „Starkwerden“ geben. Die Ergebnisse der intensiven Arbeit haben sie in diesem Buch zusammengefasst. </a:t>
            </a:r>
          </a:p>
          <a:p>
            <a:pPr marL="0" indent="0">
              <a:buNone/>
            </a:pPr>
            <a:endParaRPr lang="de-DE" sz="1600" dirty="0" smtClean="0">
              <a:latin typeface="Arial" panose="020B0604020202020204" pitchFamily="34" charset="0"/>
              <a:cs typeface="Arial" panose="020B0604020202020204" pitchFamily="34" charset="0"/>
            </a:endParaRPr>
          </a:p>
          <a:p>
            <a:pPr marL="0" indent="0">
              <a:buNone/>
            </a:pPr>
            <a:r>
              <a:rPr lang="de-DE" sz="1600" dirty="0" smtClean="0">
                <a:latin typeface="Arial" panose="020B0604020202020204" pitchFamily="34" charset="0"/>
                <a:cs typeface="Arial" panose="020B0604020202020204" pitchFamily="34" charset="0"/>
              </a:rPr>
              <a:t>Wir wünschen viel Spaß beim Stöbern, </a:t>
            </a:r>
            <a:r>
              <a:rPr lang="de-DE" sz="1600" dirty="0">
                <a:latin typeface="Arial" panose="020B0604020202020204" pitchFamily="34" charset="0"/>
                <a:cs typeface="Arial" panose="020B0604020202020204" pitchFamily="34" charset="0"/>
              </a:rPr>
              <a:t/>
            </a:r>
            <a:br>
              <a:rPr lang="de-DE" sz="1600" dirty="0">
                <a:latin typeface="Arial" panose="020B0604020202020204" pitchFamily="34" charset="0"/>
                <a:cs typeface="Arial" panose="020B0604020202020204" pitchFamily="34" charset="0"/>
              </a:rPr>
            </a:br>
            <a:r>
              <a:rPr lang="de-DE" sz="1600" dirty="0" smtClean="0">
                <a:latin typeface="Arial" panose="020B0604020202020204" pitchFamily="34" charset="0"/>
                <a:cs typeface="Arial" panose="020B0604020202020204" pitchFamily="34" charset="0"/>
              </a:rPr>
              <a:t>		Lernen und selber Aktivwerden! </a:t>
            </a:r>
          </a:p>
          <a:p>
            <a:pPr marL="0" indent="0">
              <a:buNone/>
            </a:pPr>
            <a:endParaRPr lang="de-DE" sz="1000" dirty="0" smtClean="0">
              <a:solidFill>
                <a:schemeClr val="bg1">
                  <a:lumMod val="50000"/>
                </a:schemeClr>
              </a:solidFill>
              <a:latin typeface="Tempus Sans ITC" panose="04020404030D07020202" pitchFamily="82" charset="0"/>
              <a:cs typeface="Aparajita" panose="020B0604020202020204" pitchFamily="34" charset="0"/>
            </a:endParaRPr>
          </a:p>
          <a:p>
            <a:pPr marL="0" indent="0">
              <a:buNone/>
            </a:pPr>
            <a:endParaRPr lang="de-DE" sz="1000" dirty="0">
              <a:latin typeface="Tempus Sans ITC" panose="04020404030D07020202" pitchFamily="82" charset="0"/>
              <a:cs typeface="Aparajita" panose="020B0604020202020204" pitchFamily="34" charset="0"/>
            </a:endParaRPr>
          </a:p>
        </p:txBody>
      </p:sp>
      <p:sp>
        <p:nvSpPr>
          <p:cNvPr id="6" name="Foliennummernplatzhalter 5"/>
          <p:cNvSpPr>
            <a:spLocks noGrp="1"/>
          </p:cNvSpPr>
          <p:nvPr>
            <p:ph type="sldNum" sz="quarter" idx="12"/>
          </p:nvPr>
        </p:nvSpPr>
        <p:spPr>
          <a:xfrm>
            <a:off x="3212976" y="9201472"/>
            <a:ext cx="376064" cy="527403"/>
          </a:xfrm>
        </p:spPr>
        <p:txBody>
          <a:bodyPr/>
          <a:lstStyle/>
          <a:p>
            <a:fld id="{18FB01AD-E0E2-43F6-B41B-115DE7D7CF70}" type="slidenum">
              <a:rPr lang="de-DE" smtClean="0"/>
              <a:t>2</a:t>
            </a:fld>
            <a:endParaRPr lang="de-DE" dirty="0"/>
          </a:p>
        </p:txBody>
      </p:sp>
      <p:sp>
        <p:nvSpPr>
          <p:cNvPr id="7" name="Rechteck 6"/>
          <p:cNvSpPr/>
          <p:nvPr/>
        </p:nvSpPr>
        <p:spPr>
          <a:xfrm>
            <a:off x="2866688" y="9252028"/>
            <a:ext cx="1124624" cy="48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Inhaltsplatzhalter 2"/>
          <p:cNvSpPr txBox="1">
            <a:spLocks/>
          </p:cNvSpPr>
          <p:nvPr/>
        </p:nvSpPr>
        <p:spPr>
          <a:xfrm>
            <a:off x="764704" y="7869324"/>
            <a:ext cx="5625630" cy="15481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sz="1000" dirty="0" smtClean="0">
                <a:latin typeface="Arial" panose="020B0604020202020204" pitchFamily="34" charset="0"/>
                <a:cs typeface="Arial" panose="020B0604020202020204" pitchFamily="34" charset="0"/>
              </a:rPr>
              <a:t>Der Storytelling Club ist eine Initiative der Stiftung PRIX JEUNESSE, des Internationalen Zentralinstituts für das Jugend- und Bildungsfernsehens und UNICEF.</a:t>
            </a:r>
          </a:p>
          <a:p>
            <a:pPr marL="0" indent="0">
              <a:buFont typeface="Arial" pitchFamily="34" charset="0"/>
              <a:buNone/>
            </a:pPr>
            <a:endParaRPr lang="de-DE" sz="1000" dirty="0" smtClean="0">
              <a:solidFill>
                <a:schemeClr val="bg1">
                  <a:lumMod val="50000"/>
                </a:schemeClr>
              </a:solidFill>
              <a:latin typeface="Arial" panose="020B0604020202020204" pitchFamily="34" charset="0"/>
              <a:cs typeface="Arial" panose="020B0604020202020204" pitchFamily="34" charset="0"/>
            </a:endParaRPr>
          </a:p>
          <a:p>
            <a:pPr marL="0" indent="0">
              <a:buFont typeface="Arial" pitchFamily="34" charset="0"/>
              <a:buNone/>
            </a:pPr>
            <a:r>
              <a:rPr lang="de-DE" sz="1000" dirty="0" smtClean="0">
                <a:solidFill>
                  <a:schemeClr val="bg1">
                    <a:lumMod val="50000"/>
                  </a:schemeClr>
                </a:solidFill>
                <a:latin typeface="Arial" panose="020B0604020202020204" pitchFamily="34" charset="0"/>
                <a:cs typeface="Arial" panose="020B0604020202020204" pitchFamily="34" charset="0"/>
              </a:rPr>
              <a:t>Impressum</a:t>
            </a:r>
          </a:p>
          <a:p>
            <a:pPr marL="0" indent="0">
              <a:buFont typeface="Arial" pitchFamily="34" charset="0"/>
              <a:buNone/>
            </a:pPr>
            <a:r>
              <a:rPr lang="de-DE" sz="1000" dirty="0" smtClean="0">
                <a:solidFill>
                  <a:schemeClr val="bg1">
                    <a:lumMod val="50000"/>
                  </a:schemeClr>
                </a:solidFill>
                <a:latin typeface="Arial" panose="020B0604020202020204" pitchFamily="34" charset="0"/>
                <a:cs typeface="Arial" panose="020B0604020202020204" pitchFamily="34" charset="0"/>
              </a:rPr>
              <a:t>Herausgeber: Internationales Zentralinstitut für das Jugend- und Bildungsfernsehen (IZI)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beim Bayerischen Rundfunk, München 2017, Konzept: Dr. Maya Götz, Mitarbeit: Miriam </a:t>
            </a:r>
            <a:r>
              <a:rPr lang="de-DE" sz="1000" dirty="0" err="1" smtClean="0">
                <a:solidFill>
                  <a:schemeClr val="bg1">
                    <a:lumMod val="50000"/>
                  </a:schemeClr>
                </a:solidFill>
                <a:latin typeface="Arial" panose="020B0604020202020204" pitchFamily="34" charset="0"/>
                <a:cs typeface="Arial" panose="020B0604020202020204" pitchFamily="34" charset="0"/>
              </a:rPr>
              <a:t>Auth</a:t>
            </a:r>
            <a:r>
              <a:rPr lang="de-DE" sz="1000" dirty="0" smtClean="0">
                <a:solidFill>
                  <a:schemeClr val="bg1">
                    <a:lumMod val="50000"/>
                  </a:schemeClr>
                </a:solidFill>
                <a:latin typeface="Arial" panose="020B0604020202020204" pitchFamily="34" charset="0"/>
                <a:cs typeface="Arial" panose="020B0604020202020204" pitchFamily="34" charset="0"/>
              </a:rPr>
              <a:t>,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Marie- Therese Hohe, Tanja Petrich, Grafik: Anke Seidel</a:t>
            </a:r>
            <a:endParaRPr lang="de-DE" sz="1000" dirty="0">
              <a:latin typeface="Arial" panose="020B0604020202020204" pitchFamily="34" charset="0"/>
              <a:cs typeface="Arial" panose="020B0604020202020204" pitchFamily="34" charset="0"/>
            </a:endParaRPr>
          </a:p>
        </p:txBody>
      </p:sp>
      <p:sp>
        <p:nvSpPr>
          <p:cNvPr id="16" name="Titel 1"/>
          <p:cNvSpPr txBox="1">
            <a:spLocks/>
          </p:cNvSpPr>
          <p:nvPr/>
        </p:nvSpPr>
        <p:spPr>
          <a:xfrm>
            <a:off x="188640" y="941749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a:t>
            </a:r>
            <a:endParaRPr lang="de-DE" sz="1400" b="1" dirty="0">
              <a:latin typeface="Tempus Sans ITC" panose="04020404030D07020202" pitchFamily="82" charset="0"/>
              <a:cs typeface="LilyUPC" panose="020B0604020202020204" pitchFamily="34" charset="-34"/>
            </a:endParaRPr>
          </a:p>
        </p:txBody>
      </p:sp>
      <p:cxnSp>
        <p:nvCxnSpPr>
          <p:cNvPr id="15" name="Gerade Verbindung 14"/>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4602255" y="1192125"/>
            <a:ext cx="2110230" cy="20180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47923">
            <a:off x="315972" y="2463888"/>
            <a:ext cx="897463" cy="89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051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1" name="Titel 1"/>
          <p:cNvSpPr txBox="1">
            <a:spLocks/>
          </p:cNvSpPr>
          <p:nvPr/>
        </p:nvSpPr>
        <p:spPr>
          <a:xfrm>
            <a:off x="404664"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20</a:t>
            </a:r>
            <a:endParaRPr lang="de-DE" sz="1400" b="1" dirty="0">
              <a:latin typeface="Tempus Sans ITC" panose="04020404030D07020202" pitchFamily="82" charset="0"/>
              <a:cs typeface="LilyUPC" panose="020B0604020202020204" pitchFamily="34" charset="-34"/>
            </a:endParaRPr>
          </a:p>
        </p:txBody>
      </p:sp>
      <p:pic>
        <p:nvPicPr>
          <p:cNvPr id="18"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359486" y="5169024"/>
            <a:ext cx="414755" cy="178296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ieren 16"/>
          <p:cNvGrpSpPr/>
          <p:nvPr/>
        </p:nvGrpSpPr>
        <p:grpSpPr>
          <a:xfrm>
            <a:off x="-99392" y="962183"/>
            <a:ext cx="7762699" cy="8959369"/>
            <a:chOff x="-44624" y="962183"/>
            <a:chExt cx="7762699" cy="8959369"/>
          </a:xfrm>
        </p:grpSpPr>
        <p:pic>
          <p:nvPicPr>
            <p:cNvPr id="19"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E:\IZI\Story Telling Club\Grafiken_Bilder\Rahmen_Buch\Aktuelle Rahmen_freigestellt\Angst_3.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1067"/>
          <a:stretch/>
        </p:blipFill>
        <p:spPr bwMode="auto">
          <a:xfrm rot="16200000">
            <a:off x="-189339" y="581029"/>
            <a:ext cx="1400523" cy="111109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uppieren 22"/>
          <p:cNvGrpSpPr/>
          <p:nvPr/>
        </p:nvGrpSpPr>
        <p:grpSpPr>
          <a:xfrm>
            <a:off x="135933" y="7905328"/>
            <a:ext cx="986482" cy="1152128"/>
            <a:chOff x="3588651" y="1499980"/>
            <a:chExt cx="1417935" cy="1574128"/>
          </a:xfrm>
        </p:grpSpPr>
        <p:pic>
          <p:nvPicPr>
            <p:cNvPr id="2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fik 25"/>
          <p:cNvPicPr/>
          <p:nvPr/>
        </p:nvPicPr>
        <p:blipFill>
          <a:blip r:embed="rId9">
            <a:extLst>
              <a:ext uri="{28A0092B-C50C-407E-A947-70E740481C1C}">
                <a14:useLocalDpi xmlns:a14="http://schemas.microsoft.com/office/drawing/2010/main" val="0"/>
              </a:ext>
            </a:extLst>
          </a:blip>
          <a:srcRect/>
          <a:stretch>
            <a:fillRect/>
          </a:stretch>
        </p:blipFill>
        <p:spPr bwMode="auto">
          <a:xfrm>
            <a:off x="825922" y="2339836"/>
            <a:ext cx="5565600" cy="5432400"/>
          </a:xfrm>
          <a:prstGeom prst="rect">
            <a:avLst/>
          </a:prstGeom>
          <a:noFill/>
          <a:ln w="19050" cmpd="sng">
            <a:solidFill>
              <a:schemeClr val="tx2"/>
            </a:solidFill>
          </a:ln>
        </p:spPr>
      </p:pic>
    </p:spTree>
    <p:extLst>
      <p:ext uri="{BB962C8B-B14F-4D97-AF65-F5344CB8AC3E}">
        <p14:creationId xmlns:p14="http://schemas.microsoft.com/office/powerpoint/2010/main" val="8767529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620688" y="2432720"/>
            <a:ext cx="5382000" cy="548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21</a:t>
            </a:r>
            <a:endParaRPr lang="de-DE" sz="1400" b="1" dirty="0">
              <a:latin typeface="Tempus Sans ITC" panose="04020404030D07020202" pitchFamily="82" charset="0"/>
              <a:cs typeface="LilyUPC" panose="020B0604020202020204" pitchFamily="34" charset="-34"/>
            </a:endParaRPr>
          </a:p>
        </p:txBody>
      </p:sp>
      <p:pic>
        <p:nvPicPr>
          <p:cNvPr id="10"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meine Angst überwand!</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5227" y="3837555"/>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29045" y="989530"/>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flipH="1">
            <a:off x="-819472" y="9372960"/>
            <a:ext cx="6017862" cy="35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009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22</a:t>
            </a:r>
            <a:endParaRPr lang="de-DE" sz="1400" b="1" dirty="0">
              <a:latin typeface="Tempus Sans ITC" panose="04020404030D07020202" pitchFamily="82" charset="0"/>
              <a:cs typeface="LilyUPC" panose="020B0604020202020204" pitchFamily="34" charset="-34"/>
            </a:endParaRPr>
          </a:p>
        </p:txBody>
      </p:sp>
      <p:pic>
        <p:nvPicPr>
          <p:cNvPr id="17"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21" name="Gruppieren 20"/>
          <p:cNvGrpSpPr/>
          <p:nvPr/>
        </p:nvGrpSpPr>
        <p:grpSpPr>
          <a:xfrm>
            <a:off x="-99392" y="962183"/>
            <a:ext cx="7762699" cy="8959369"/>
            <a:chOff x="-44624" y="962183"/>
            <a:chExt cx="7762699" cy="8959369"/>
          </a:xfrm>
        </p:grpSpPr>
        <p:pic>
          <p:nvPicPr>
            <p:cNvPr id="22"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uppieren 24"/>
          <p:cNvGrpSpPr/>
          <p:nvPr/>
        </p:nvGrpSpPr>
        <p:grpSpPr>
          <a:xfrm>
            <a:off x="135933" y="7905328"/>
            <a:ext cx="986482" cy="1152128"/>
            <a:chOff x="3588651" y="1499980"/>
            <a:chExt cx="1417935" cy="1574128"/>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0506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23</a:t>
            </a:r>
            <a:endParaRPr lang="de-DE" sz="1400" b="1" dirty="0">
              <a:latin typeface="Tempus Sans ITC" panose="04020404030D07020202" pitchFamily="82" charset="0"/>
              <a:cs typeface="LilyUPC" panose="020B0604020202020204" pitchFamily="34" charset="-34"/>
            </a:endParaRPr>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meine Angst überwand!</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9" name="Gruppieren 18"/>
          <p:cNvGrpSpPr/>
          <p:nvPr/>
        </p:nvGrpSpPr>
        <p:grpSpPr>
          <a:xfrm flipH="1">
            <a:off x="-819472" y="989530"/>
            <a:ext cx="7762699" cy="8959369"/>
            <a:chOff x="-44624" y="962183"/>
            <a:chExt cx="7762699" cy="8959369"/>
          </a:xfrm>
        </p:grpSpPr>
        <p:pic>
          <p:nvPicPr>
            <p:cNvPr id="20"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8476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99392" y="962183"/>
            <a:ext cx="7762699" cy="8959369"/>
            <a:chOff x="-99392" y="962183"/>
            <a:chExt cx="7762699" cy="8959369"/>
          </a:xfrm>
        </p:grpSpPr>
        <p:pic>
          <p:nvPicPr>
            <p:cNvPr id="30"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92"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168"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E:\IZI\Story Telling Club\Grafiken_Bilder\Rahmen_Buch\Aktuelle Rahmen_freigestellt\Angst_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250" t="94111"/>
            <a:stretch/>
          </p:blipFill>
          <p:spPr bwMode="auto">
            <a:xfrm>
              <a:off x="1645445"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hteck 18"/>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9" name="Gerade Verbindung 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24</a:t>
            </a:r>
            <a:endParaRPr lang="de-DE" sz="1400" b="1" dirty="0">
              <a:latin typeface="Tempus Sans ITC" panose="04020404030D07020202" pitchFamily="82" charset="0"/>
              <a:cs typeface="LilyUPC" panose="020B0604020202020204" pitchFamily="34" charset="-34"/>
            </a:endParaRPr>
          </a:p>
        </p:txBody>
      </p:sp>
      <p:pic>
        <p:nvPicPr>
          <p:cNvPr id="16" name="Picture 2" descr="E:\IZI\Story Telling Club\Buch\Vorlagen\Neu\Angst.pn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33" name="Gruppieren 32"/>
          <p:cNvGrpSpPr/>
          <p:nvPr/>
        </p:nvGrpSpPr>
        <p:grpSpPr>
          <a:xfrm>
            <a:off x="135933" y="7905328"/>
            <a:ext cx="986482" cy="1152128"/>
            <a:chOff x="3588651" y="1499980"/>
            <a:chExt cx="1417935" cy="1574128"/>
          </a:xfrm>
        </p:grpSpPr>
        <p:pic>
          <p:nvPicPr>
            <p:cNvPr id="3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Grafik 19"/>
          <p:cNvPicPr/>
          <p:nvPr/>
        </p:nvPicPr>
        <p:blipFill>
          <a:blip r:embed="rId9">
            <a:extLst>
              <a:ext uri="{28A0092B-C50C-407E-A947-70E740481C1C}">
                <a14:useLocalDpi xmlns:a14="http://schemas.microsoft.com/office/drawing/2010/main" val="0"/>
              </a:ext>
            </a:extLst>
          </a:blip>
          <a:srcRect/>
          <a:stretch>
            <a:fillRect/>
          </a:stretch>
        </p:blipFill>
        <p:spPr bwMode="auto">
          <a:xfrm>
            <a:off x="826517" y="2288704"/>
            <a:ext cx="5565600" cy="5432400"/>
          </a:xfrm>
          <a:prstGeom prst="rect">
            <a:avLst/>
          </a:prstGeom>
          <a:noFill/>
          <a:ln w="19050" cmpd="sng">
            <a:solidFill>
              <a:schemeClr val="tx2"/>
            </a:solidFill>
          </a:ln>
        </p:spPr>
      </p:pic>
    </p:spTree>
    <p:extLst>
      <p:ext uri="{BB962C8B-B14F-4D97-AF65-F5344CB8AC3E}">
        <p14:creationId xmlns:p14="http://schemas.microsoft.com/office/powerpoint/2010/main" val="1027098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4" name="Rechteck 3"/>
          <p:cNvSpPr/>
          <p:nvPr/>
        </p:nvSpPr>
        <p:spPr>
          <a:xfrm>
            <a:off x="738000" y="2504728"/>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25</a:t>
            </a:r>
            <a:endParaRPr lang="de-DE" sz="1400" b="1" dirty="0">
              <a:latin typeface="Tempus Sans ITC" panose="04020404030D07020202" pitchFamily="82" charset="0"/>
              <a:cs typeface="LilyUPC" panose="020B0604020202020204" pitchFamily="34" charset="-34"/>
            </a:endParaRPr>
          </a:p>
        </p:txBody>
      </p: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meine Angst überwand!</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6" name="Gruppieren 15"/>
          <p:cNvGrpSpPr/>
          <p:nvPr/>
        </p:nvGrpSpPr>
        <p:grpSpPr>
          <a:xfrm flipH="1">
            <a:off x="-819472" y="989530"/>
            <a:ext cx="7762699" cy="8959369"/>
            <a:chOff x="-44624" y="962183"/>
            <a:chExt cx="7762699" cy="8959369"/>
          </a:xfrm>
        </p:grpSpPr>
        <p:pic>
          <p:nvPicPr>
            <p:cNvPr id="17"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4582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Tipps</a:t>
            </a:r>
            <a:r>
              <a:rPr lang="de-DE" sz="2800" b="1" spc="-300" dirty="0" smtClean="0">
                <a:solidFill>
                  <a:schemeClr val="tx2"/>
                </a:solidFill>
                <a:latin typeface="Tempus Sans ITC" panose="04020404030D07020202" pitchFamily="82" charset="0"/>
                <a:cs typeface="MV Boli" panose="02000500030200090000" pitchFamily="2" charset="0"/>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sp>
        <p:nvSpPr>
          <p:cNvPr id="20" name="Rechteck 19"/>
          <p:cNvSpPr/>
          <p:nvPr/>
        </p:nvSpPr>
        <p:spPr>
          <a:xfrm>
            <a:off x="915822" y="6900657"/>
            <a:ext cx="2696400"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96" y="5796331"/>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83" y="4230284"/>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9" name="Titel 1"/>
          <p:cNvSpPr txBox="1">
            <a:spLocks/>
          </p:cNvSpPr>
          <p:nvPr/>
        </p:nvSpPr>
        <p:spPr>
          <a:xfrm>
            <a:off x="117862" y="9345488"/>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26</a:t>
            </a:r>
            <a:endParaRPr lang="de-DE" sz="1400" b="1" dirty="0">
              <a:latin typeface="Tempus Sans ITC" panose="04020404030D07020202" pitchFamily="82" charset="0"/>
              <a:cs typeface="LilyUPC" panose="020B0604020202020204" pitchFamily="34" charset="-34"/>
            </a:endParaRPr>
          </a:p>
        </p:txBody>
      </p:sp>
      <p:pic>
        <p:nvPicPr>
          <p:cNvPr id="30"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p:cNvGrpSpPr/>
          <p:nvPr/>
        </p:nvGrpSpPr>
        <p:grpSpPr>
          <a:xfrm>
            <a:off x="-101508" y="992560"/>
            <a:ext cx="7693557" cy="8965363"/>
            <a:chOff x="-101508" y="992560"/>
            <a:chExt cx="7693557" cy="8965363"/>
          </a:xfrm>
        </p:grpSpPr>
        <p:pic>
          <p:nvPicPr>
            <p:cNvPr id="32"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08" y="3846579"/>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6288" y="992560"/>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E:\IZI\Story Telling Club\Grafiken_Bilder\Rahmen_Buch\Aktuelle Rahmen_freigestellt\Angst_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50" t="94111"/>
            <a:stretch/>
          </p:blipFill>
          <p:spPr bwMode="auto">
            <a:xfrm>
              <a:off x="1574187" y="9381554"/>
              <a:ext cx="6017862" cy="359916"/>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225737">
            <a:off x="3792259" y="1181426"/>
            <a:ext cx="1412878" cy="141287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ieren 16"/>
          <p:cNvGrpSpPr/>
          <p:nvPr/>
        </p:nvGrpSpPr>
        <p:grpSpPr>
          <a:xfrm flipH="1">
            <a:off x="260648" y="1337996"/>
            <a:ext cx="1067195" cy="1186988"/>
            <a:chOff x="3588651" y="1452352"/>
            <a:chExt cx="1533949" cy="1621756"/>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43425" y="1578672"/>
              <a:ext cx="1379175" cy="14954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73095" b="74400"/>
            <a:stretch/>
          </p:blipFill>
          <p:spPr bwMode="auto">
            <a:xfrm>
              <a:off x="3588651" y="1452352"/>
              <a:ext cx="496140" cy="511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04777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30" name="Gruppieren 29"/>
          <p:cNvGrpSpPr/>
          <p:nvPr/>
        </p:nvGrpSpPr>
        <p:grpSpPr>
          <a:xfrm flipH="1">
            <a:off x="-819472" y="989530"/>
            <a:ext cx="7762699" cy="8959369"/>
            <a:chOff x="-44624" y="962183"/>
            <a:chExt cx="7762699" cy="8959369"/>
          </a:xfrm>
        </p:grpSpPr>
        <p:pic>
          <p:nvPicPr>
            <p:cNvPr id="31"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E:\IZI\Story Telling Club\Grafiken_Bilder\Rahmen_Buch\Aktuelle Rahmen_freigestellt\Angst_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250" t="94111"/>
            <a:stretch/>
          </p:blipFill>
          <p:spPr bwMode="auto">
            <a:xfrm>
              <a:off x="1700213" y="9345613"/>
              <a:ext cx="6017862" cy="3599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8"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27</a:t>
            </a:r>
            <a:endParaRPr lang="de-DE" sz="1400" b="1" dirty="0">
              <a:latin typeface="Tempus Sans ITC" panose="04020404030D07020202" pitchFamily="82" charset="0"/>
              <a:cs typeface="LilyUPC" panose="020B0604020202020204" pitchFamily="34" charset="-34"/>
            </a:endParaRPr>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29"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 zum Überwinden von Angst</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4"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29055">
            <a:off x="4341480" y="4653381"/>
            <a:ext cx="1429918" cy="142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52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8194"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flipH="1">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sp>
        <p:nvSpPr>
          <p:cNvPr id="9" name="Titel 1"/>
          <p:cNvSpPr txBox="1">
            <a:spLocks/>
          </p:cNvSpPr>
          <p:nvPr/>
        </p:nvSpPr>
        <p:spPr>
          <a:xfrm>
            <a:off x="350137"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el 1"/>
          <p:cNvSpPr txBox="1">
            <a:spLocks/>
          </p:cNvSpPr>
          <p:nvPr/>
        </p:nvSpPr>
        <p:spPr>
          <a:xfrm>
            <a:off x="117862" y="9345488"/>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28</a:t>
            </a:r>
            <a:endParaRPr lang="de-DE" sz="1400" b="1" dirty="0">
              <a:latin typeface="Tempus Sans ITC" panose="04020404030D07020202" pitchFamily="82" charset="0"/>
              <a:cs typeface="LilyUPC" panose="020B0604020202020204" pitchFamily="34" charset="-34"/>
            </a:endParaRPr>
          </a:p>
        </p:txBody>
      </p:sp>
      <p:sp>
        <p:nvSpPr>
          <p:cNvPr id="2" name="Textfeld 1"/>
          <p:cNvSpPr txBox="1"/>
          <p:nvPr/>
        </p:nvSpPr>
        <p:spPr>
          <a:xfrm>
            <a:off x="2276872" y="1424608"/>
            <a:ext cx="432048" cy="369332"/>
          </a:xfrm>
          <a:prstGeom prst="rect">
            <a:avLst/>
          </a:prstGeom>
          <a:noFill/>
        </p:spPr>
        <p:txBody>
          <a:bodyPr wrap="square" rtlCol="0">
            <a:spAutoFit/>
          </a:bodyPr>
          <a:lstStyle/>
          <a:p>
            <a:endParaRPr lang="de-DE" dirty="0"/>
          </a:p>
        </p:txBody>
      </p:sp>
      <p:pic>
        <p:nvPicPr>
          <p:cNvPr id="16"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904"/>
          <a:stretch/>
        </p:blipFill>
        <p:spPr bwMode="auto">
          <a:xfrm>
            <a:off x="0" y="920552"/>
            <a:ext cx="1272882" cy="2443338"/>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p:cNvPicPr/>
          <p:nvPr/>
        </p:nvPicPr>
        <p:blipFill>
          <a:blip r:embed="rId4">
            <a:extLst>
              <a:ext uri="{28A0092B-C50C-407E-A947-70E740481C1C}">
                <a14:useLocalDpi xmlns:a14="http://schemas.microsoft.com/office/drawing/2010/main" val="0"/>
              </a:ext>
            </a:extLst>
          </a:blip>
          <a:srcRect/>
          <a:stretch>
            <a:fillRect/>
          </a:stretch>
        </p:blipFill>
        <p:spPr bwMode="auto">
          <a:xfrm>
            <a:off x="895074" y="2792760"/>
            <a:ext cx="5565600" cy="5432400"/>
          </a:xfrm>
          <a:prstGeom prst="rect">
            <a:avLst/>
          </a:prstGeom>
          <a:noFill/>
          <a:ln w="19050" cmpd="sng">
            <a:solidFill>
              <a:schemeClr val="tx2"/>
            </a:solidFill>
          </a:ln>
        </p:spPr>
      </p:pic>
      <p:pic>
        <p:nvPicPr>
          <p:cNvPr id="8195"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295808" flipH="1">
            <a:off x="5817412" y="7719593"/>
            <a:ext cx="1427398" cy="178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640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a:off x="-1" y="848544"/>
            <a:ext cx="6895541" cy="910704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549275" y="2817934"/>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29</a:t>
            </a:r>
            <a:endParaRPr lang="de-DE" sz="1400" b="1" dirty="0">
              <a:latin typeface="Tempus Sans ITC" panose="04020404030D07020202" pitchFamily="82" charset="0"/>
              <a:cs typeface="LilyUPC" panose="020B0604020202020204" pitchFamily="34" charset="-34"/>
            </a:endParaRPr>
          </a:p>
        </p:txBody>
      </p: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11365"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 an dem ich ein Problem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lösen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6872" y="1280592"/>
            <a:ext cx="2862304" cy="157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084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211652" y="2000672"/>
            <a:ext cx="4089556" cy="6586764"/>
          </a:xfrm>
        </p:spPr>
        <p:txBody>
          <a:bodyPr>
            <a:normAutofit fontScale="85000" lnSpcReduction="10000"/>
          </a:bodyPr>
          <a:lstStyle/>
          <a:p>
            <a:pPr marL="0" indent="0" defTabSz="831850">
              <a:lnSpc>
                <a:spcPct val="110000"/>
              </a:lnSpc>
              <a:spcBef>
                <a:spcPts val="600"/>
              </a:spcBef>
              <a:spcAft>
                <a:spcPts val="600"/>
              </a:spcAft>
              <a:buNone/>
              <a:tabLst>
                <a:tab pos="2873375" algn="l"/>
              </a:tabLst>
            </a:pPr>
            <a:r>
              <a:rPr lang="de-DE" sz="2000" dirty="0" smtClean="0">
                <a:latin typeface="Tempus Sans ITC" panose="04020404030D07020202" pitchFamily="82" charset="0"/>
                <a:cs typeface="Aparajita" panose="020B0604020202020204" pitchFamily="34" charset="0"/>
              </a:rPr>
              <a:t>   Das sind wir… </a:t>
            </a:r>
            <a:r>
              <a:rPr lang="de-DE" sz="1600" dirty="0" smtClean="0">
                <a:latin typeface="Tempus Sans ITC" panose="04020404030D07020202" pitchFamily="82" charset="0"/>
                <a:cs typeface="Aparajita" panose="020B0604020202020204" pitchFamily="34" charset="0"/>
              </a:rPr>
              <a:t>	   	S. 4</a:t>
            </a:r>
          </a:p>
          <a:p>
            <a:pPr marL="0" indent="0" defTabSz="831850">
              <a:lnSpc>
                <a:spcPct val="110000"/>
              </a:lnSpc>
              <a:spcBef>
                <a:spcPts val="600"/>
              </a:spcBef>
              <a:spcAft>
                <a:spcPts val="600"/>
              </a:spcAft>
              <a:buNone/>
              <a:tabLst>
                <a:tab pos="3133725" algn="l"/>
              </a:tabLst>
            </a:pPr>
            <a:endParaRPr lang="de-DE" sz="1600" dirty="0" smtClean="0">
              <a:latin typeface="Tempus Sans ITC" panose="04020404030D07020202" pitchFamily="82" charset="0"/>
              <a:cs typeface="Aparajita" panose="020B0604020202020204" pitchFamily="34" charset="0"/>
            </a:endParaRPr>
          </a:p>
          <a:p>
            <a:pPr marL="0" indent="0" defTabSz="1162050">
              <a:lnSpc>
                <a:spcPct val="110000"/>
              </a:lnSpc>
              <a:spcBef>
                <a:spcPts val="1800"/>
              </a:spcBef>
              <a:spcAft>
                <a:spcPts val="1200"/>
              </a:spcAft>
              <a:buNone/>
            </a:pPr>
            <a:endParaRPr lang="de-DE" sz="1600" dirty="0" smtClean="0">
              <a:latin typeface="Tempus Sans ITC" panose="04020404030D07020202" pitchFamily="82" charset="0"/>
              <a:cs typeface="Aparajita" panose="020B0604020202020204" pitchFamily="34" charset="0"/>
            </a:endParaRPr>
          </a:p>
          <a:p>
            <a:pPr marL="0" indent="0" defTabSz="11620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merkte</a:t>
            </a:r>
            <a:r>
              <a:rPr lang="de-DE" sz="1600" dirty="0">
                <a:latin typeface="Tempus Sans ITC" panose="04020404030D07020202" pitchFamily="82" charset="0"/>
                <a:cs typeface="Aparajita" panose="020B0604020202020204" pitchFamily="34" charset="0"/>
              </a:rPr>
              <a:t>,</a:t>
            </a:r>
            <a:r>
              <a:rPr lang="de-DE" sz="1600" dirty="0" smtClean="0">
                <a:latin typeface="Tempus Sans ITC" panose="04020404030D07020202" pitchFamily="82" charset="0"/>
                <a:cs typeface="Aparajita" panose="020B0604020202020204" pitchFamily="34" charset="0"/>
              </a:rPr>
              <a:t> was ich kann!	S. 6</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anderen helfen konnte!		S. 8</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andere meine Stärke sahen!	 S. 12</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etwas lernen konnte!</a:t>
            </a:r>
            <a:r>
              <a:rPr lang="de-DE" sz="1600" dirty="0">
                <a:latin typeface="Tempus Sans ITC" panose="04020404030D07020202" pitchFamily="82" charset="0"/>
                <a:cs typeface="Aparajita" panose="020B0604020202020204" pitchFamily="34" charset="0"/>
              </a:rPr>
              <a:t>	</a:t>
            </a:r>
            <a:r>
              <a:rPr lang="de-DE" sz="1600" dirty="0" smtClean="0">
                <a:latin typeface="Tempus Sans ITC" panose="04020404030D07020202" pitchFamily="82" charset="0"/>
                <a:cs typeface="Aparajita" panose="020B0604020202020204" pitchFamily="34" charset="0"/>
              </a:rPr>
              <a:t>S. 14</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meine Angst überwand!	S. 20</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ein Problem lösen konnte</a:t>
            </a:r>
            <a:r>
              <a:rPr lang="de-DE" sz="1600" smtClean="0">
                <a:latin typeface="Tempus Sans ITC" panose="04020404030D07020202" pitchFamily="82" charset="0"/>
                <a:cs typeface="Aparajita" panose="020B0604020202020204" pitchFamily="34" charset="0"/>
              </a:rPr>
              <a:t>! 	S</a:t>
            </a:r>
            <a:r>
              <a:rPr lang="de-DE" sz="1600" dirty="0" smtClean="0">
                <a:latin typeface="Tempus Sans ITC" panose="04020404030D07020202" pitchFamily="82" charset="0"/>
                <a:cs typeface="Aparajita" panose="020B0604020202020204" pitchFamily="34" charset="0"/>
              </a:rPr>
              <a:t>. 28</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bei Gefahr clever war! 	S. 32</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stark wurde! 	S. 38</a:t>
            </a: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So war der Storytelling Club	S. 42</a:t>
            </a:r>
          </a:p>
        </p:txBody>
      </p:sp>
      <p:sp>
        <p:nvSpPr>
          <p:cNvPr id="7" name="Rechteck 6"/>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1"/>
          <p:cNvSpPr txBox="1">
            <a:spLocks/>
          </p:cNvSpPr>
          <p:nvPr/>
        </p:nvSpPr>
        <p:spPr>
          <a:xfrm>
            <a:off x="620688" y="396699"/>
            <a:ext cx="4244999" cy="1651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3200" b="1" dirty="0" smtClean="0">
                <a:solidFill>
                  <a:schemeClr val="tx2"/>
                </a:solidFill>
                <a:latin typeface="Tempus Sans ITC" panose="04020404030D07020202" pitchFamily="82" charset="0"/>
                <a:cs typeface="LilyUPC" panose="020B0604020202020204" pitchFamily="34" charset="-34"/>
              </a:rPr>
              <a:t>Inhalt</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12" name="Titel 1"/>
          <p:cNvSpPr txBox="1">
            <a:spLocks/>
          </p:cNvSpPr>
          <p:nvPr/>
        </p:nvSpPr>
        <p:spPr>
          <a:xfrm>
            <a:off x="620688" y="2326670"/>
            <a:ext cx="5760640" cy="10616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000" b="1" dirty="0" smtClean="0">
                <a:solidFill>
                  <a:schemeClr val="tx2"/>
                </a:solidFill>
                <a:latin typeface="Tempus Sans ITC" panose="04020404030D07020202" pitchFamily="82" charset="0"/>
                <a:cs typeface="MV Boli" panose="02000500030200090000" pitchFamily="2" charset="0"/>
              </a:rPr>
              <a:t>Der Tag, …</a:t>
            </a:r>
            <a:endParaRPr lang="de-DE" sz="2000" b="1" dirty="0">
              <a:solidFill>
                <a:schemeClr val="tx2"/>
              </a:solidFill>
              <a:latin typeface="Tempus Sans ITC" panose="04020404030D07020202" pitchFamily="82" charset="0"/>
              <a:cs typeface="MV Boli" panose="02000500030200090000" pitchFamily="2" charset="0"/>
            </a:endParaRPr>
          </a:p>
        </p:txBody>
      </p:sp>
      <p:sp>
        <p:nvSpPr>
          <p:cNvPr id="9" name="Titel 1"/>
          <p:cNvSpPr txBox="1">
            <a:spLocks/>
          </p:cNvSpPr>
          <p:nvPr/>
        </p:nvSpPr>
        <p:spPr>
          <a:xfrm>
            <a:off x="6165304" y="9252028"/>
            <a:ext cx="262284"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a:t>
            </a:r>
            <a:endParaRPr lang="de-DE" sz="1400" b="1" dirty="0">
              <a:latin typeface="Tempus Sans ITC" panose="04020404030D07020202" pitchFamily="82" charset="0"/>
              <a:cs typeface="LilyUPC" panose="020B0604020202020204" pitchFamily="34" charset="-34"/>
            </a:endParaRPr>
          </a:p>
        </p:txBody>
      </p:sp>
      <p:cxnSp>
        <p:nvCxnSpPr>
          <p:cNvPr id="21" name="Gerade Verbindung 20"/>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779793">
            <a:off x="5114983" y="1162432"/>
            <a:ext cx="1604424" cy="1534321"/>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112" y="38008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IZI\EXTERN\Sonstige Forschungsprojekte\2014-2018 Starke Geschichten für starke Kinder\Story Telling Club\Grafiken_Bilder\Icons\Finale\Oberfinal\AndereSehenStärke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696" y="43769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M:\IZI\EXTERN\Sonstige Forschungsprojekte\2014-2018 Starke Geschichten für starke Kinder\Story Telling Club\Grafiken_Bilder\Icons\Finale\Oberfinal\Treppensteiger_final_geglätt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320" y="495300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M:\IZI\EXTERN\Sonstige Forschungsprojekte\2014-2018 Starke Geschichten für starke Kinder\Story Telling Club\Grafiken_Bilder\Icons\Finale\Oberfinal\Angst_final_geglätt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696" y="560107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M:\IZI\EXTERN\Sonstige Forschungsprojekte\2014-2018 Starke Geschichten für starke Kinder\Story Telling Club\Grafiken_Bilder\Icons\Finale\Oberfinal\Glühbirne_final_geglätte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696" y="621308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3112" y="682520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M:\IZI\EXTERN\Sonstige Forschungsprojekte\2014-2018 Starke Geschichten für starke Kinder\Story Telling Club\Grafiken_Bilder\Icons\Finale\Oberfinal\LogoIcon_final_geglätte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3746" y="8209269"/>
            <a:ext cx="417899" cy="417899"/>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M:\IZI\EXTERN\Sonstige Forschungsprojekte\2014-2018 Starke Geschichten für starke Kinder\Story Telling Club\Grafiken_Bilder\Icons\Finale\Oberfinal\Jubeln_final_geglätte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381" y="747328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3323" name="Picture 11" descr="M:\IZI\EXTERN\Sonstige Forschungsprojekte\2014-2018 Starke Geschichten für starke Kinder\Story Telling Club\Grafiken_Bilder\Icons\Finale\Oberfinal\Kindalleine_final_geglätte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760" y="3224808"/>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M:\IZI\EXTERN\Sonstige Forschungsprojekte\2014-2018 Starke Geschichten für starke Kinder\Story Telling Club\Grafiken_Bilder\Icons\Finale\Männchen_Seitenzah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97505" y="8871662"/>
            <a:ext cx="973881" cy="760732"/>
          </a:xfrm>
          <a:prstGeom prst="rect">
            <a:avLst/>
          </a:prstGeom>
          <a:noFill/>
          <a:extLst>
            <a:ext uri="{909E8E84-426E-40DD-AFC4-6F175D3DCCD1}">
              <a14:hiddenFill xmlns:a14="http://schemas.microsoft.com/office/drawing/2010/main">
                <a:solidFill>
                  <a:srgbClr val="FFFFFF"/>
                </a:solidFill>
              </a14:hiddenFill>
            </a:ext>
          </a:extLst>
        </p:spPr>
      </p:pic>
      <p:pic>
        <p:nvPicPr>
          <p:cNvPr id="1332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6549" y="1858670"/>
            <a:ext cx="849663"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53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flipH="1">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el 1"/>
          <p:cNvSpPr txBox="1">
            <a:spLocks/>
          </p:cNvSpPr>
          <p:nvPr/>
        </p:nvSpPr>
        <p:spPr>
          <a:xfrm>
            <a:off x="117862" y="9345488"/>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30</a:t>
            </a:r>
            <a:endParaRPr lang="de-DE" sz="1400" b="1" dirty="0">
              <a:latin typeface="Tempus Sans ITC" panose="04020404030D07020202" pitchFamily="82" charset="0"/>
              <a:cs typeface="LilyUPC" panose="020B0604020202020204" pitchFamily="34" charset="-34"/>
            </a:endParaRPr>
          </a:p>
        </p:txBody>
      </p:sp>
      <p:sp>
        <p:nvSpPr>
          <p:cNvPr id="13" name="Titel 1"/>
          <p:cNvSpPr txBox="1">
            <a:spLocks/>
          </p:cNvSpPr>
          <p:nvPr/>
        </p:nvSpPr>
        <p:spPr>
          <a:xfrm>
            <a:off x="405259" y="30885"/>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432214" flipH="1">
            <a:off x="4851527" y="165887"/>
            <a:ext cx="1554985" cy="8564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991"/>
          <a:stretch/>
        </p:blipFill>
        <p:spPr bwMode="auto">
          <a:xfrm>
            <a:off x="4683" y="1112536"/>
            <a:ext cx="1402907" cy="150837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p:nvPr/>
        </p:nvPicPr>
        <p:blipFill>
          <a:blip r:embed="rId5">
            <a:extLst>
              <a:ext uri="{28A0092B-C50C-407E-A947-70E740481C1C}">
                <a14:useLocalDpi xmlns:a14="http://schemas.microsoft.com/office/drawing/2010/main" val="0"/>
              </a:ext>
            </a:extLst>
          </a:blip>
          <a:srcRect/>
          <a:stretch>
            <a:fillRect/>
          </a:stretch>
        </p:blipFill>
        <p:spPr bwMode="auto">
          <a:xfrm>
            <a:off x="774860" y="2792760"/>
            <a:ext cx="5565600" cy="5432400"/>
          </a:xfrm>
          <a:prstGeom prst="rect">
            <a:avLst/>
          </a:prstGeom>
          <a:noFill/>
          <a:ln w="19050" cmpd="sng">
            <a:solidFill>
              <a:schemeClr val="tx2"/>
            </a:solidFill>
          </a:ln>
        </p:spPr>
      </p:pic>
      <p:pic>
        <p:nvPicPr>
          <p:cNvPr id="20"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295808" flipH="1">
            <a:off x="5735437" y="7800775"/>
            <a:ext cx="1382086" cy="1725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9639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7"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2" r="3220" b="2644"/>
          <a:stretch/>
        </p:blipFill>
        <p:spPr bwMode="auto">
          <a:xfrm>
            <a:off x="0" y="848544"/>
            <a:ext cx="6857998" cy="90574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31</a:t>
            </a:r>
            <a:endParaRPr lang="de-DE" sz="1400" b="1" dirty="0">
              <a:latin typeface="Tempus Sans ITC" panose="04020404030D07020202" pitchFamily="82" charset="0"/>
              <a:cs typeface="LilyUPC" panose="020B0604020202020204" pitchFamily="34" charset="-34"/>
            </a:endParaRPr>
          </a:p>
        </p:txBody>
      </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IZI\EXTERN\Sonstige Forschungsprojekte\2014-2018 Starke Geschichten für starke Kinder\Story Telling Club\Buch Online\MännchenBewegen.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315" b="71250" l="20325" r="73803"/>
                    </a14:imgEffect>
                  </a14:imgLayer>
                </a14:imgProps>
              </a:ext>
              <a:ext uri="{28A0092B-C50C-407E-A947-70E740481C1C}">
                <a14:useLocalDpi xmlns:a14="http://schemas.microsoft.com/office/drawing/2010/main" val="0"/>
              </a:ext>
            </a:extLst>
          </a:blip>
          <a:srcRect l="18719" t="26187" r="24824" b="26893"/>
          <a:stretch/>
        </p:blipFill>
        <p:spPr bwMode="auto">
          <a:xfrm>
            <a:off x="3961226" y="1640632"/>
            <a:ext cx="2043805" cy="1200985"/>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ein Problem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lösen konnte!</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22" name="Rechteck 21"/>
          <p:cNvSpPr/>
          <p:nvPr/>
        </p:nvSpPr>
        <p:spPr>
          <a:xfrm>
            <a:off x="623031" y="2792759"/>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8"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04192">
            <a:off x="46601" y="7947293"/>
            <a:ext cx="1005346" cy="125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9191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99392" y="992561"/>
            <a:ext cx="6935870" cy="8913440"/>
            <a:chOff x="-99392" y="992561"/>
            <a:chExt cx="6935870" cy="8913440"/>
          </a:xfrm>
        </p:grpSpPr>
        <p:pic>
          <p:nvPicPr>
            <p:cNvPr id="92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hteck 8"/>
          <p:cNvSpPr/>
          <p:nvPr/>
        </p:nvSpPr>
        <p:spPr>
          <a:xfrm>
            <a:off x="980728" y="185721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980728"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1"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32</a:t>
            </a:r>
            <a:endParaRPr lang="de-DE" sz="1400" b="1" dirty="0">
              <a:latin typeface="Tempus Sans ITC" panose="04020404030D07020202" pitchFamily="82" charset="0"/>
              <a:cs typeface="LilyUPC" panose="020B0604020202020204" pitchFamily="34" charset="-34"/>
            </a:endParaRPr>
          </a:p>
        </p:txBody>
      </p:sp>
      <p:pic>
        <p:nvPicPr>
          <p:cNvPr id="9219"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45315">
            <a:off x="530541" y="938716"/>
            <a:ext cx="1021559" cy="1021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457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740606"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9" name="Rechteck 8"/>
          <p:cNvSpPr/>
          <p:nvPr/>
        </p:nvSpPr>
        <p:spPr>
          <a:xfrm>
            <a:off x="732193" y="185665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33</a:t>
            </a:r>
            <a:endParaRPr lang="de-DE" sz="1400" b="1" dirty="0">
              <a:latin typeface="Tempus Sans ITC" panose="04020404030D07020202" pitchFamily="82" charset="0"/>
              <a:cs typeface="LilyUPC" panose="020B0604020202020204" pitchFamily="34" charset="-34"/>
            </a:endParaRPr>
          </a:p>
        </p:txBody>
      </p: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760786"/>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bei Gefahr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clever war!</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3618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18" name="Gruppieren 17"/>
          <p:cNvGrpSpPr/>
          <p:nvPr/>
        </p:nvGrpSpPr>
        <p:grpSpPr>
          <a:xfrm>
            <a:off x="-99392" y="992561"/>
            <a:ext cx="6935870" cy="8913440"/>
            <a:chOff x="-99392" y="992561"/>
            <a:chExt cx="6935870" cy="8913440"/>
          </a:xfrm>
        </p:grpSpPr>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34</a:t>
            </a:r>
            <a:endParaRPr lang="de-DE" sz="1400" b="1" dirty="0">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45315">
            <a:off x="689088" y="1144525"/>
            <a:ext cx="1021559" cy="1021559"/>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p:nvPr/>
        </p:nvPicPr>
        <p:blipFill>
          <a:blip r:embed="rId5">
            <a:extLst>
              <a:ext uri="{28A0092B-C50C-407E-A947-70E740481C1C}">
                <a14:useLocalDpi xmlns:a14="http://schemas.microsoft.com/office/drawing/2010/main" val="0"/>
              </a:ext>
            </a:extLst>
          </a:blip>
          <a:srcRect/>
          <a:stretch>
            <a:fillRect/>
          </a:stretch>
        </p:blipFill>
        <p:spPr bwMode="auto">
          <a:xfrm>
            <a:off x="853939" y="2069920"/>
            <a:ext cx="5564833" cy="5431912"/>
          </a:xfrm>
          <a:prstGeom prst="rect">
            <a:avLst/>
          </a:prstGeom>
          <a:noFill/>
          <a:ln w="19050" cmpd="sng">
            <a:solidFill>
              <a:schemeClr val="tx2"/>
            </a:solidFill>
          </a:ln>
        </p:spPr>
      </p:pic>
    </p:spTree>
    <p:extLst>
      <p:ext uri="{BB962C8B-B14F-4D97-AF65-F5344CB8AC3E}">
        <p14:creationId xmlns:p14="http://schemas.microsoft.com/office/powerpoint/2010/main" val="15337862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lumMod val="75000"/>
                </a:schemeClr>
              </a:solidFill>
            </a:endParaRPr>
          </a:p>
        </p:txBody>
      </p:sp>
      <p:pic>
        <p:nvPicPr>
          <p:cNvPr id="16"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p:cNvSpPr/>
          <p:nvPr/>
        </p:nvSpPr>
        <p:spPr>
          <a:xfrm>
            <a:off x="582046" y="2587281"/>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35</a:t>
            </a:r>
            <a:endParaRPr lang="de-DE" sz="1400" b="1" dirty="0">
              <a:latin typeface="Tempus Sans ITC" panose="04020404030D07020202" pitchFamily="82" charset="0"/>
              <a:cs typeface="LilyUPC" panose="020B0604020202020204" pitchFamily="34" charset="-34"/>
            </a:endParaRPr>
          </a:p>
        </p:txBody>
      </p: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498693" y="544764"/>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bei Gefahr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clever war!</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8809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864211" y="1560842"/>
            <a:ext cx="5738692" cy="7566414"/>
            <a:chOff x="864211" y="1560842"/>
            <a:chExt cx="5738692" cy="7566414"/>
          </a:xfrm>
        </p:grpSpPr>
        <p:sp>
          <p:nvSpPr>
            <p:cNvPr id="20" name="Rechteck 19"/>
            <p:cNvSpPr/>
            <p:nvPr/>
          </p:nvSpPr>
          <p:spPr>
            <a:xfrm>
              <a:off x="915822" y="6900657"/>
              <a:ext cx="2729202"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01" y="5798097"/>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11" y="4228751"/>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26"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36</a:t>
            </a:r>
            <a:endParaRPr lang="de-DE" sz="1400" b="1" dirty="0">
              <a:latin typeface="Tempus Sans ITC" panose="04020404030D07020202" pitchFamily="82" charset="0"/>
              <a:cs typeface="LilyUPC" panose="020B0604020202020204" pitchFamily="34" charset="-34"/>
            </a:endParaRPr>
          </a:p>
        </p:txBody>
      </p:sp>
      <p:sp>
        <p:nvSpPr>
          <p:cNvPr id="16"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Tipps</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1"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7032" y="1362472"/>
            <a:ext cx="1420045" cy="14200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54685" flipH="1">
            <a:off x="4388350" y="8187555"/>
            <a:ext cx="1497454" cy="149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6491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206394" y="1688493"/>
            <a:ext cx="5907536" cy="7409883"/>
            <a:chOff x="206394" y="1688493"/>
            <a:chExt cx="5907536" cy="7409883"/>
          </a:xfrm>
        </p:grpSpPr>
        <p:sp>
          <p:nvSpPr>
            <p:cNvPr id="21" name="Rechteck 20"/>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5" name="Rechteck 24"/>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27"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37</a:t>
            </a:r>
            <a:endParaRPr lang="de-DE" sz="1400" b="1" dirty="0">
              <a:latin typeface="Tempus Sans ITC" panose="04020404030D07020202" pitchFamily="82" charset="0"/>
              <a:cs typeface="LilyUPC" panose="020B0604020202020204" pitchFamily="34" charset="-34"/>
            </a:endParaRPr>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bei Gefahr</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15362"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5418" y="4443636"/>
            <a:ext cx="2011290" cy="201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9966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136388" y="-3247"/>
            <a:ext cx="6994388" cy="10047014"/>
            <a:chOff x="-136388" y="-3247"/>
            <a:chExt cx="6994388" cy="10047014"/>
          </a:xfrm>
        </p:grpSpPr>
        <p:pic>
          <p:nvPicPr>
            <p:cNvPr id="10242"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5" name="Rechteck 4"/>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p:nvSpPr>
        <p:spPr>
          <a:xfrm>
            <a:off x="476672" y="9201471"/>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38</a:t>
            </a:r>
            <a:endParaRPr lang="de-DE" sz="1400" b="1" dirty="0">
              <a:latin typeface="Tempus Sans ITC" panose="04020404030D07020202" pitchFamily="82" charset="0"/>
              <a:cs typeface="LilyUPC" panose="020B0604020202020204" pitchFamily="34" charset="-34"/>
            </a:endParaRPr>
          </a:p>
        </p:txBody>
      </p:sp>
      <p:sp>
        <p:nvSpPr>
          <p:cNvPr id="18"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34241742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Rechteck 7"/>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1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39</a:t>
            </a:r>
            <a:endParaRPr lang="de-DE" sz="1400" b="1" dirty="0">
              <a:latin typeface="Tempus Sans ITC" panose="04020404030D07020202" pitchFamily="82" charset="0"/>
              <a:cs typeface="LilyUPC" panose="020B0604020202020204" pitchFamily="34" charset="-34"/>
            </a:endParaRPr>
          </a:p>
        </p:txBody>
      </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stark wurde!</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867462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2375615" y="1639267"/>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79"/>
          <a:stretch/>
        </p:blipFill>
        <p:spPr bwMode="auto">
          <a:xfrm>
            <a:off x="0" y="2648744"/>
            <a:ext cx="6858000" cy="73203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51848" y="4765430"/>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4759096" y="4108408"/>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557231" y="6681192"/>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p:nvSpPr>
        <p:spPr>
          <a:xfrm>
            <a:off x="2564904" y="7165759"/>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4576547" y="7362611"/>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4382663" y="2192646"/>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p:cNvSpPr/>
          <p:nvPr/>
        </p:nvSpPr>
        <p:spPr>
          <a:xfrm>
            <a:off x="2755472" y="4508163"/>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p:cNvSpPr txBox="1">
            <a:spLocks/>
          </p:cNvSpPr>
          <p:nvPr/>
        </p:nvSpPr>
        <p:spPr>
          <a:xfrm>
            <a:off x="188640" y="941749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a:t>
            </a:r>
            <a:endParaRPr lang="de-DE" sz="1400" b="1" dirty="0">
              <a:latin typeface="Tempus Sans ITC" panose="04020404030D07020202" pitchFamily="82" charset="0"/>
              <a:cs typeface="LilyUPC" panose="020B0604020202020204" pitchFamily="34" charset="-34"/>
            </a:endParaRPr>
          </a:p>
        </p:txBody>
      </p:sp>
      <p:sp>
        <p:nvSpPr>
          <p:cNvPr id="17" name="Rechteck 16"/>
          <p:cNvSpPr/>
          <p:nvPr/>
        </p:nvSpPr>
        <p:spPr>
          <a:xfrm>
            <a:off x="0" y="0"/>
            <a:ext cx="6858000" cy="992560"/>
          </a:xfrm>
          <a:prstGeom prst="rect">
            <a:avLst/>
          </a:prstGeom>
          <a:solidFill>
            <a:srgbClr val="FDEF3D">
              <a:alpha val="4980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Das sind wir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6" name="Gerade Verbindung 2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348" b="80964"/>
          <a:stretch/>
        </p:blipFill>
        <p:spPr bwMode="auto">
          <a:xfrm>
            <a:off x="5229200" y="903391"/>
            <a:ext cx="1728192" cy="169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7658" y="200472"/>
            <a:ext cx="1503250" cy="82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pieren 17"/>
          <p:cNvGrpSpPr/>
          <p:nvPr/>
        </p:nvGrpSpPr>
        <p:grpSpPr>
          <a:xfrm>
            <a:off x="-136388" y="-3247"/>
            <a:ext cx="6994388" cy="10047014"/>
            <a:chOff x="-136388" y="-3247"/>
            <a:chExt cx="6994388" cy="10047014"/>
          </a:xfrm>
        </p:grpSpPr>
        <p:pic>
          <p:nvPicPr>
            <p:cNvPr id="19"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6" name="Rechteck 5"/>
          <p:cNvSpPr/>
          <p:nvPr/>
        </p:nvSpPr>
        <p:spPr>
          <a:xfrm>
            <a:off x="908720" y="2720752"/>
            <a:ext cx="5565600" cy="543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el 1"/>
          <p:cNvSpPr txBox="1">
            <a:spLocks/>
          </p:cNvSpPr>
          <p:nvPr/>
        </p:nvSpPr>
        <p:spPr>
          <a:xfrm>
            <a:off x="476672" y="9201471"/>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40</a:t>
            </a:r>
            <a:endParaRPr lang="de-DE" sz="1400" b="1" dirty="0">
              <a:latin typeface="Tempus Sans ITC" panose="04020404030D07020202" pitchFamily="82" charset="0"/>
              <a:cs typeface="LilyUPC" panose="020B0604020202020204" pitchFamily="34" charset="-34"/>
            </a:endParaRPr>
          </a:p>
        </p:txBody>
      </p:sp>
      <p:sp>
        <p:nvSpPr>
          <p:cNvPr id="21"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Tree>
    <p:extLst>
      <p:ext uri="{BB962C8B-B14F-4D97-AF65-F5344CB8AC3E}">
        <p14:creationId xmlns:p14="http://schemas.microsoft.com/office/powerpoint/2010/main" val="1825275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549275" y="2648744"/>
            <a:ext cx="5382732" cy="5482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el 1"/>
          <p:cNvSpPr txBox="1">
            <a:spLocks/>
          </p:cNvSpPr>
          <p:nvPr/>
        </p:nvSpPr>
        <p:spPr>
          <a:xfrm>
            <a:off x="6309320" y="9345487"/>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4</a:t>
            </a:r>
            <a:r>
              <a:rPr lang="de-DE" sz="1400" b="1" dirty="0" smtClean="0">
                <a:latin typeface="Tempus Sans ITC" panose="04020404030D07020202" pitchFamily="82" charset="0"/>
                <a:cs typeface="LilyUPC" panose="020B0604020202020204" pitchFamily="34" charset="-34"/>
              </a:rPr>
              <a:t>1</a:t>
            </a:r>
            <a:endParaRPr lang="de-DE" sz="1400" b="1" dirty="0">
              <a:latin typeface="Tempus Sans ITC" panose="04020404030D07020202" pitchFamily="82" charset="0"/>
              <a:cs typeface="LilyUPC" panose="020B0604020202020204" pitchFamily="34" charset="-34"/>
            </a:endParaRPr>
          </a:p>
        </p:txBody>
      </p: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stark wurde!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745703">
            <a:off x="4418098" y="8248236"/>
            <a:ext cx="1217612" cy="12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3634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2" y="992560"/>
            <a:ext cx="6803511" cy="8815426"/>
            <a:chOff x="-2" y="992560"/>
            <a:chExt cx="6803511" cy="8815426"/>
          </a:xfrm>
        </p:grpSpPr>
        <p:pic>
          <p:nvPicPr>
            <p:cNvPr id="11266"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790" t="29858" r="5326" b="3626"/>
            <a:stretch/>
          </p:blipFill>
          <p:spPr bwMode="auto">
            <a:xfrm flipH="1">
              <a:off x="-2" y="3440832"/>
              <a:ext cx="5902038" cy="636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uppieren 15"/>
          <p:cNvGrpSpPr/>
          <p:nvPr/>
        </p:nvGrpSpPr>
        <p:grpSpPr>
          <a:xfrm>
            <a:off x="864283" y="1560842"/>
            <a:ext cx="5705913" cy="7575414"/>
            <a:chOff x="864283" y="1560842"/>
            <a:chExt cx="5705913" cy="7575414"/>
          </a:xfrm>
        </p:grpSpPr>
        <p:sp>
          <p:nvSpPr>
            <p:cNvPr id="17" name="Rechteck 16"/>
            <p:cNvSpPr/>
            <p:nvPr/>
          </p:nvSpPr>
          <p:spPr>
            <a:xfrm>
              <a:off x="915822" y="6900656"/>
              <a:ext cx="2696400" cy="223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370912">
              <a:off x="3873796" y="5796331"/>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278192">
              <a:off x="864283" y="4230284"/>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183530">
              <a:off x="3844595" y="2731040"/>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30" name="Gerade Verbindung 2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So war</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sp>
        <p:nvSpPr>
          <p:cNvPr id="32" name="Titel 1"/>
          <p:cNvSpPr txBox="1">
            <a:spLocks/>
          </p:cNvSpPr>
          <p:nvPr/>
        </p:nvSpPr>
        <p:spPr>
          <a:xfrm>
            <a:off x="365238" y="9137104"/>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42</a:t>
            </a:r>
            <a:endParaRPr lang="de-DE" sz="1400" b="1" dirty="0">
              <a:latin typeface="Tempus Sans ITC" panose="04020404030D07020202" pitchFamily="82" charset="0"/>
              <a:cs typeface="LilyUPC" panose="020B0604020202020204" pitchFamily="34" charset="-34"/>
            </a:endParaRPr>
          </a:p>
        </p:txBody>
      </p:sp>
      <p:pic>
        <p:nvPicPr>
          <p:cNvPr id="24"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4295" y="128464"/>
            <a:ext cx="1554985" cy="85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514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31" name="Gruppieren 30"/>
          <p:cNvGrpSpPr/>
          <p:nvPr/>
        </p:nvGrpSpPr>
        <p:grpSpPr>
          <a:xfrm flipH="1">
            <a:off x="-2" y="992560"/>
            <a:ext cx="6885386" cy="8815426"/>
            <a:chOff x="-81877" y="992560"/>
            <a:chExt cx="6885386" cy="8815426"/>
          </a:xfrm>
        </p:grpSpPr>
        <p:pic>
          <p:nvPicPr>
            <p:cNvPr id="33"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790" t="29858" r="5326" b="3626"/>
            <a:stretch/>
          </p:blipFill>
          <p:spPr bwMode="auto">
            <a:xfrm flipH="1">
              <a:off x="-81877" y="3440832"/>
              <a:ext cx="5902038" cy="63671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uppieren 15"/>
          <p:cNvGrpSpPr/>
          <p:nvPr/>
        </p:nvGrpSpPr>
        <p:grpSpPr>
          <a:xfrm>
            <a:off x="206394" y="1688493"/>
            <a:ext cx="5907536" cy="7409883"/>
            <a:chOff x="206394" y="1688493"/>
            <a:chExt cx="5907536" cy="7409883"/>
          </a:xfrm>
        </p:grpSpPr>
        <p:sp>
          <p:nvSpPr>
            <p:cNvPr id="17" name="Rechteck 16"/>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23" name="Gerade Verbindung 2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el 1"/>
          <p:cNvSpPr txBox="1">
            <a:spLocks/>
          </p:cNvSpPr>
          <p:nvPr/>
        </p:nvSpPr>
        <p:spPr>
          <a:xfrm>
            <a:off x="6093296" y="9129464"/>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4</a:t>
            </a:r>
            <a:r>
              <a:rPr lang="de-DE" sz="1400" b="1" dirty="0">
                <a:latin typeface="Tempus Sans ITC" panose="04020404030D07020202" pitchFamily="82" charset="0"/>
                <a:cs typeface="LilyUPC" panose="020B0604020202020204" pitchFamily="34" charset="-34"/>
              </a:rPr>
              <a:t>3</a:t>
            </a:r>
          </a:p>
        </p:txBody>
      </p: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28"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der Storytelling Club</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5"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47923">
            <a:off x="3691738" y="4855697"/>
            <a:ext cx="1345116" cy="134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4221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951" t="15459" r="36105" b="74722"/>
          <a:stretch/>
        </p:blipFill>
        <p:spPr bwMode="auto">
          <a:xfrm rot="17838565" flipH="1">
            <a:off x="5370671" y="3535984"/>
            <a:ext cx="944288" cy="400383"/>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p:cNvSpPr>
            <a:spLocks noGrp="1"/>
          </p:cNvSpPr>
          <p:nvPr>
            <p:ph idx="1"/>
          </p:nvPr>
        </p:nvSpPr>
        <p:spPr>
          <a:xfrm>
            <a:off x="1465613" y="2548506"/>
            <a:ext cx="4054839" cy="6605620"/>
          </a:xfrm>
        </p:spPr>
        <p:txBody>
          <a:bodyPr>
            <a:noAutofit/>
          </a:bodyPr>
          <a:lstStyle/>
          <a:p>
            <a:pPr marL="0" indent="0">
              <a:spcAft>
                <a:spcPts val="300"/>
              </a:spcAft>
              <a:buNone/>
            </a:pPr>
            <a:r>
              <a:rPr lang="de-DE" sz="1400" b="1" dirty="0" smtClean="0"/>
              <a:t>1. Sieh</a:t>
            </a:r>
            <a:r>
              <a:rPr lang="de-DE" sz="1400" b="1" dirty="0"/>
              <a:t>, was passiert,</a:t>
            </a:r>
            <a:r>
              <a:rPr lang="de-DE" sz="1400" dirty="0"/>
              <a:t> </a:t>
            </a:r>
            <a:r>
              <a:rPr lang="de-DE" sz="1400" dirty="0" smtClean="0"/>
              <a:t/>
            </a:r>
            <a:br>
              <a:rPr lang="de-DE" sz="1400" dirty="0" smtClean="0"/>
            </a:br>
            <a:r>
              <a:rPr lang="de-DE" sz="1400" dirty="0" smtClean="0"/>
              <a:t>und </a:t>
            </a:r>
            <a:r>
              <a:rPr lang="de-DE" sz="1400" dirty="0"/>
              <a:t>wie </a:t>
            </a:r>
            <a:r>
              <a:rPr lang="de-DE" sz="1400" dirty="0" smtClean="0"/>
              <a:t>Du </a:t>
            </a:r>
            <a:r>
              <a:rPr lang="de-DE" sz="1400" dirty="0"/>
              <a:t>und andere </a:t>
            </a:r>
            <a:br>
              <a:rPr lang="de-DE" sz="1400" dirty="0"/>
            </a:br>
            <a:r>
              <a:rPr lang="de-DE" sz="1400" dirty="0" smtClean="0"/>
              <a:t>sich </a:t>
            </a:r>
            <a:r>
              <a:rPr lang="de-DE" sz="1400" dirty="0"/>
              <a:t>fühlen</a:t>
            </a:r>
            <a:r>
              <a:rPr lang="de-DE" sz="1400" dirty="0" smtClean="0"/>
              <a:t>!</a:t>
            </a:r>
          </a:p>
          <a:p>
            <a:pPr marL="0" lvl="0" indent="0" algn="r">
              <a:spcBef>
                <a:spcPts val="0"/>
              </a:spcBef>
              <a:spcAft>
                <a:spcPts val="300"/>
              </a:spcAft>
              <a:buNone/>
            </a:pPr>
            <a:r>
              <a:rPr lang="de-DE" sz="1400" b="1" dirty="0" smtClean="0">
                <a:latin typeface="+mj-lt"/>
                <a:cs typeface="Aparajita" panose="020B0604020202020204" pitchFamily="34" charset="0"/>
              </a:rPr>
              <a:t>2. Wisse</a:t>
            </a:r>
            <a:r>
              <a:rPr lang="de-DE" sz="1400" b="1" dirty="0">
                <a:latin typeface="+mj-lt"/>
                <a:cs typeface="Aparajita" panose="020B0604020202020204" pitchFamily="34" charset="0"/>
              </a:rPr>
              <a:t>, was Du kannst,</a:t>
            </a:r>
            <a:r>
              <a:rPr lang="de-DE" sz="1400" dirty="0">
                <a:latin typeface="+mj-lt"/>
                <a:cs typeface="Aparajita" panose="020B0604020202020204" pitchFamily="34" charset="0"/>
              </a:rPr>
              <a:t> </a:t>
            </a:r>
            <a:endParaRPr lang="de-DE" sz="1400" dirty="0" smtClean="0">
              <a:latin typeface="+mj-lt"/>
              <a:cs typeface="Aparajita" panose="020B0604020202020204" pitchFamily="34" charset="0"/>
            </a:endParaRPr>
          </a:p>
          <a:p>
            <a:pPr marL="0" lvl="0" indent="0" algn="r">
              <a:spcBef>
                <a:spcPts val="0"/>
              </a:spcBef>
              <a:spcAft>
                <a:spcPts val="300"/>
              </a:spcAft>
              <a:buNone/>
            </a:pPr>
            <a:r>
              <a:rPr lang="de-DE" sz="1400" dirty="0" smtClean="0">
                <a:latin typeface="+mj-lt"/>
                <a:cs typeface="Aparajita" panose="020B0604020202020204" pitchFamily="34" charset="0"/>
              </a:rPr>
              <a:t>sei </a:t>
            </a:r>
            <a:r>
              <a:rPr lang="de-DE" sz="1400" dirty="0">
                <a:latin typeface="+mj-lt"/>
                <a:cs typeface="Aparajita" panose="020B0604020202020204" pitchFamily="34" charset="0"/>
              </a:rPr>
              <a:t>stolz darauf und sieh auch </a:t>
            </a:r>
            <a:endParaRPr lang="de-DE" sz="1400" dirty="0" smtClean="0">
              <a:latin typeface="+mj-lt"/>
              <a:cs typeface="Aparajita" panose="020B0604020202020204" pitchFamily="34" charset="0"/>
            </a:endParaRPr>
          </a:p>
          <a:p>
            <a:pPr marL="0" lvl="0" indent="0" algn="r">
              <a:spcBef>
                <a:spcPts val="0"/>
              </a:spcBef>
              <a:spcAft>
                <a:spcPts val="300"/>
              </a:spcAft>
              <a:buNone/>
            </a:pPr>
            <a:r>
              <a:rPr lang="de-DE" sz="1400" dirty="0" smtClean="0">
                <a:latin typeface="+mj-lt"/>
                <a:cs typeface="Aparajita" panose="020B0604020202020204" pitchFamily="34" charset="0"/>
              </a:rPr>
              <a:t>die </a:t>
            </a:r>
            <a:r>
              <a:rPr lang="de-DE" sz="1400" dirty="0">
                <a:latin typeface="+mj-lt"/>
                <a:cs typeface="Aparajita" panose="020B0604020202020204" pitchFamily="34" charset="0"/>
              </a:rPr>
              <a:t>Stärken bei anderen</a:t>
            </a:r>
            <a:r>
              <a:rPr lang="de-DE" sz="1400" dirty="0" smtClean="0">
                <a:latin typeface="+mj-lt"/>
                <a:cs typeface="Aparajita" panose="020B0604020202020204" pitchFamily="34" charset="0"/>
              </a:rPr>
              <a:t>!</a:t>
            </a:r>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spcBef>
                <a:spcPts val="0"/>
              </a:spcBef>
              <a:spcAft>
                <a:spcPts val="300"/>
              </a:spcAft>
              <a:buNone/>
            </a:pPr>
            <a:r>
              <a:rPr lang="de-DE" sz="1400" b="1" dirty="0" smtClean="0">
                <a:latin typeface="+mj-lt"/>
                <a:cs typeface="Aparajita" panose="020B0604020202020204" pitchFamily="34" charset="0"/>
              </a:rPr>
              <a:t>3. Erlaube </a:t>
            </a:r>
            <a:r>
              <a:rPr lang="de-DE" sz="1400" b="1" dirty="0">
                <a:latin typeface="+mj-lt"/>
                <a:cs typeface="Aparajita" panose="020B0604020202020204" pitchFamily="34" charset="0"/>
              </a:rPr>
              <a:t>Dir zu </a:t>
            </a:r>
            <a:r>
              <a:rPr lang="de-DE" sz="1400" b="1" dirty="0" smtClean="0">
                <a:latin typeface="+mj-lt"/>
                <a:cs typeface="Aparajita" panose="020B0604020202020204" pitchFamily="34" charset="0"/>
              </a:rPr>
              <a:t>lernen </a:t>
            </a:r>
            <a:br>
              <a:rPr lang="de-DE" sz="1400" b="1" dirty="0" smtClean="0">
                <a:latin typeface="+mj-lt"/>
                <a:cs typeface="Aparajita" panose="020B0604020202020204" pitchFamily="34" charset="0"/>
              </a:rPr>
            </a:br>
            <a:r>
              <a:rPr lang="de-DE" sz="1400" b="1" dirty="0" smtClean="0">
                <a:latin typeface="+mj-lt"/>
                <a:cs typeface="Aparajita" panose="020B0604020202020204" pitchFamily="34" charset="0"/>
              </a:rPr>
              <a:t>und Fehler zu machen!</a:t>
            </a:r>
            <a:r>
              <a:rPr lang="de-DE" sz="1400" dirty="0">
                <a:latin typeface="+mj-lt"/>
                <a:cs typeface="Aparajita" panose="020B0604020202020204" pitchFamily="34" charset="0"/>
              </a:rPr>
              <a:t/>
            </a:r>
            <a:br>
              <a:rPr lang="de-DE" sz="1400" dirty="0">
                <a:latin typeface="+mj-lt"/>
                <a:cs typeface="Aparajita" panose="020B0604020202020204" pitchFamily="34" charset="0"/>
              </a:rPr>
            </a:br>
            <a:r>
              <a:rPr lang="de-DE" sz="1400" dirty="0">
                <a:latin typeface="+mj-lt"/>
                <a:cs typeface="Aparajita" panose="020B0604020202020204" pitchFamily="34" charset="0"/>
              </a:rPr>
              <a:t>Du musst nicht </a:t>
            </a:r>
            <a:r>
              <a:rPr lang="de-DE" sz="1400" dirty="0" smtClean="0">
                <a:cs typeface="Aparajita" panose="020B0604020202020204" pitchFamily="34" charset="0"/>
              </a:rPr>
              <a:t>schon </a:t>
            </a:r>
            <a:r>
              <a:rPr lang="de-DE" sz="1400" dirty="0" smtClean="0">
                <a:latin typeface="+mj-lt"/>
                <a:cs typeface="Aparajita" panose="020B0604020202020204" pitchFamily="34" charset="0"/>
              </a:rPr>
              <a:t>alles können.</a:t>
            </a:r>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spcBef>
                <a:spcPts val="0"/>
              </a:spcBef>
              <a:spcAft>
                <a:spcPts val="300"/>
              </a:spcAft>
              <a:buNone/>
            </a:pPr>
            <a:endParaRPr lang="de-DE" sz="1400" dirty="0">
              <a:latin typeface="+mj-lt"/>
              <a:cs typeface="Aparajita" panose="020B0604020202020204" pitchFamily="34" charset="0"/>
            </a:endParaRPr>
          </a:p>
          <a:p>
            <a:pPr marL="0" lvl="0" indent="0" algn="r">
              <a:spcBef>
                <a:spcPts val="0"/>
              </a:spcBef>
              <a:spcAft>
                <a:spcPts val="300"/>
              </a:spcAft>
              <a:buNone/>
            </a:pPr>
            <a:r>
              <a:rPr lang="de-DE" sz="1400" b="1" dirty="0" smtClean="0">
                <a:latin typeface="+mj-lt"/>
                <a:cs typeface="Aparajita" panose="020B0604020202020204" pitchFamily="34" charset="0"/>
              </a:rPr>
              <a:t>4. Jedes </a:t>
            </a:r>
            <a:r>
              <a:rPr lang="de-DE" sz="1400" b="1" dirty="0">
                <a:latin typeface="+mj-lt"/>
                <a:cs typeface="Aparajita" panose="020B0604020202020204" pitchFamily="34" charset="0"/>
              </a:rPr>
              <a:t>Problem hat mehrere Lösungen.</a:t>
            </a:r>
            <a:r>
              <a:rPr lang="de-DE" sz="1400" dirty="0">
                <a:latin typeface="+mj-lt"/>
                <a:cs typeface="Aparajita" panose="020B0604020202020204" pitchFamily="34" charset="0"/>
              </a:rPr>
              <a:t/>
            </a:r>
            <a:br>
              <a:rPr lang="de-DE" sz="1400" dirty="0">
                <a:latin typeface="+mj-lt"/>
                <a:cs typeface="Aparajita" panose="020B0604020202020204" pitchFamily="34" charset="0"/>
              </a:rPr>
            </a:br>
            <a:r>
              <a:rPr lang="de-DE" sz="1400" dirty="0"/>
              <a:t>Denke kreativ und </a:t>
            </a:r>
            <a:br>
              <a:rPr lang="de-DE" sz="1400" dirty="0"/>
            </a:br>
            <a:r>
              <a:rPr lang="de-DE" sz="1400" dirty="0" smtClean="0"/>
              <a:t>in </a:t>
            </a:r>
            <a:r>
              <a:rPr lang="de-DE" sz="1400" dirty="0"/>
              <a:t>verschiedenste Richtungen</a:t>
            </a:r>
            <a:r>
              <a:rPr lang="de-DE" sz="1400" dirty="0" smtClean="0"/>
              <a:t>!</a:t>
            </a:r>
          </a:p>
          <a:p>
            <a:pPr marL="0" lvl="0" indent="0">
              <a:spcBef>
                <a:spcPts val="0"/>
              </a:spcBef>
              <a:spcAft>
                <a:spcPts val="300"/>
              </a:spcAft>
              <a:buNone/>
            </a:pPr>
            <a:endParaRPr lang="de-DE" sz="1400" dirty="0" smtClean="0"/>
          </a:p>
          <a:p>
            <a:pPr marL="0" lvl="0" indent="0">
              <a:spcBef>
                <a:spcPts val="0"/>
              </a:spcBef>
              <a:spcAft>
                <a:spcPts val="300"/>
              </a:spcAft>
              <a:buNone/>
            </a:pPr>
            <a:r>
              <a:rPr lang="de-DE" sz="1400" b="1" dirty="0" smtClean="0">
                <a:latin typeface="+mj-lt"/>
                <a:cs typeface="Aparajita" panose="020B0604020202020204" pitchFamily="34" charset="0"/>
              </a:rPr>
              <a:t>5.</a:t>
            </a:r>
            <a:r>
              <a:rPr lang="de-DE" sz="1400" dirty="0" smtClean="0">
                <a:latin typeface="+mj-lt"/>
                <a:cs typeface="Aparajita" panose="020B0604020202020204" pitchFamily="34" charset="0"/>
              </a:rPr>
              <a:t> </a:t>
            </a:r>
            <a:r>
              <a:rPr lang="de-DE" sz="1400" b="1" dirty="0" smtClean="0">
                <a:latin typeface="+mj-lt"/>
                <a:cs typeface="Aparajita" panose="020B0604020202020204" pitchFamily="34" charset="0"/>
              </a:rPr>
              <a:t>Trau </a:t>
            </a:r>
            <a:r>
              <a:rPr lang="de-DE" sz="1400" b="1" dirty="0">
                <a:latin typeface="+mj-lt"/>
                <a:cs typeface="Aparajita" panose="020B0604020202020204" pitchFamily="34" charset="0"/>
              </a:rPr>
              <a:t>Dich zu handeln!</a:t>
            </a:r>
            <a:r>
              <a:rPr lang="de-DE" sz="1400" dirty="0">
                <a:latin typeface="+mj-lt"/>
                <a:cs typeface="Aparajita" panose="020B0604020202020204" pitchFamily="34" charset="0"/>
              </a:rPr>
              <a:t/>
            </a:r>
            <a:br>
              <a:rPr lang="de-DE" sz="1400" dirty="0">
                <a:latin typeface="+mj-lt"/>
                <a:cs typeface="Aparajita" panose="020B0604020202020204" pitchFamily="34" charset="0"/>
              </a:rPr>
            </a:br>
            <a:r>
              <a:rPr lang="de-DE" sz="1400" dirty="0" smtClean="0">
                <a:latin typeface="+mj-lt"/>
                <a:cs typeface="Aparajita" panose="020B0604020202020204" pitchFamily="34" charset="0"/>
              </a:rPr>
              <a:t>Sei aktiv, </a:t>
            </a:r>
            <a:br>
              <a:rPr lang="de-DE" sz="1400" dirty="0" smtClean="0">
                <a:latin typeface="+mj-lt"/>
                <a:cs typeface="Aparajita" panose="020B0604020202020204" pitchFamily="34" charset="0"/>
              </a:rPr>
            </a:br>
            <a:r>
              <a:rPr lang="de-DE" sz="1400" dirty="0" smtClean="0">
                <a:latin typeface="+mj-lt"/>
                <a:cs typeface="Aparajita" panose="020B0604020202020204" pitchFamily="34" charset="0"/>
              </a:rPr>
              <a:t>es </a:t>
            </a:r>
            <a:r>
              <a:rPr lang="de-DE" sz="1400" dirty="0">
                <a:latin typeface="+mj-lt"/>
                <a:cs typeface="Aparajita" panose="020B0604020202020204" pitchFamily="34" charset="0"/>
              </a:rPr>
              <a:t>bringt Dich weiter</a:t>
            </a:r>
            <a:r>
              <a:rPr lang="de-DE" sz="1400" dirty="0" smtClean="0">
                <a:latin typeface="+mj-lt"/>
                <a:cs typeface="Aparajita" panose="020B0604020202020204" pitchFamily="34" charset="0"/>
              </a:rPr>
              <a:t>.</a:t>
            </a:r>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lgn="r">
              <a:spcBef>
                <a:spcPts val="0"/>
              </a:spcBef>
              <a:spcAft>
                <a:spcPts val="300"/>
              </a:spcAft>
              <a:buNone/>
            </a:pPr>
            <a:r>
              <a:rPr lang="de-DE" sz="1400" b="1" dirty="0" smtClean="0"/>
              <a:t>6. Sieh </a:t>
            </a:r>
            <a:r>
              <a:rPr lang="de-DE" sz="1400" b="1" dirty="0"/>
              <a:t>die positiven </a:t>
            </a:r>
            <a:r>
              <a:rPr lang="de-DE" sz="1400" b="1" dirty="0" smtClean="0"/>
              <a:t>Seiten</a:t>
            </a:r>
            <a:r>
              <a:rPr lang="de-DE" sz="1400" dirty="0"/>
              <a:t/>
            </a:r>
            <a:br>
              <a:rPr lang="de-DE" sz="1400" dirty="0"/>
            </a:br>
            <a:r>
              <a:rPr lang="de-DE" sz="1400" dirty="0"/>
              <a:t>und was Du schon alles </a:t>
            </a:r>
            <a:br>
              <a:rPr lang="de-DE" sz="1400" dirty="0"/>
            </a:br>
            <a:r>
              <a:rPr lang="de-DE" sz="1400" dirty="0" smtClean="0"/>
              <a:t>geschafft </a:t>
            </a:r>
            <a:r>
              <a:rPr lang="de-DE" sz="1400" dirty="0"/>
              <a:t>hast</a:t>
            </a:r>
            <a:r>
              <a:rPr lang="de-DE" sz="1400" dirty="0" smtClean="0"/>
              <a:t>!</a:t>
            </a:r>
          </a:p>
          <a:p>
            <a:pPr marL="0" indent="0">
              <a:spcAft>
                <a:spcPts val="300"/>
              </a:spcAft>
              <a:buNone/>
            </a:pPr>
            <a:r>
              <a:rPr lang="de-DE" sz="1400" b="1" dirty="0" smtClean="0"/>
              <a:t>7. Vertraue </a:t>
            </a:r>
            <a:r>
              <a:rPr lang="de-DE" sz="1400" b="1" dirty="0"/>
              <a:t>Dir </a:t>
            </a:r>
            <a:r>
              <a:rPr lang="de-DE" sz="1400" b="1" dirty="0" smtClean="0"/>
              <a:t/>
            </a:r>
            <a:br>
              <a:rPr lang="de-DE" sz="1400" b="1" dirty="0" smtClean="0"/>
            </a:br>
            <a:r>
              <a:rPr lang="de-DE" sz="1400" b="1" dirty="0" smtClean="0"/>
              <a:t>und suche </a:t>
            </a:r>
            <a:r>
              <a:rPr lang="de-DE" sz="1400" b="1" dirty="0"/>
              <a:t>Dir Unterstützung!</a:t>
            </a:r>
            <a:r>
              <a:rPr lang="de-DE" sz="1400" dirty="0"/>
              <a:t/>
            </a:r>
            <a:br>
              <a:rPr lang="de-DE" sz="1400" dirty="0"/>
            </a:br>
            <a:r>
              <a:rPr lang="de-DE" sz="1400" dirty="0"/>
              <a:t>Du musst nicht alles alleine lösen.</a:t>
            </a:r>
          </a:p>
        </p:txBody>
      </p:sp>
      <p:pic>
        <p:nvPicPr>
          <p:cNvPr id="10244" name="Picture 4"/>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0061" b="100000" l="27108" r="64458">
                        <a14:foregroundMark x1="55422" y1="95538" x2="58886" y2="95538"/>
                        <a14:foregroundMark x1="45633" y1="95538" x2="54970" y2="94016"/>
                      </a14:backgroundRemoval>
                    </a14:imgEffect>
                  </a14:imgLayer>
                </a14:imgProps>
              </a:ext>
              <a:ext uri="{28A0092B-C50C-407E-A947-70E740481C1C}">
                <a14:useLocalDpi xmlns:a14="http://schemas.microsoft.com/office/drawing/2010/main" val="0"/>
              </a:ext>
            </a:extLst>
          </a:blip>
          <a:srcRect l="27951" t="89519" r="36105"/>
          <a:stretch/>
        </p:blipFill>
        <p:spPr bwMode="auto">
          <a:xfrm rot="4125657">
            <a:off x="801276" y="8280416"/>
            <a:ext cx="926174" cy="4031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77188" b="88125" l="27023" r="64887"/>
                    </a14:imgEffect>
                  </a14:imgLayer>
                </a14:imgProps>
              </a:ext>
              <a:ext uri="{28A0092B-C50C-407E-A947-70E740481C1C}">
                <a14:useLocalDpi xmlns:a14="http://schemas.microsoft.com/office/drawing/2010/main" val="0"/>
              </a:ext>
            </a:extLst>
          </a:blip>
          <a:srcRect l="27951" t="77417" r="36105" b="12079"/>
          <a:stretch/>
        </p:blipFill>
        <p:spPr bwMode="auto">
          <a:xfrm rot="6939781">
            <a:off x="5320303" y="7574432"/>
            <a:ext cx="761145" cy="3452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45" b="11390" l="28664" r="62378"/>
                    </a14:imgEffect>
                  </a14:imgLayer>
                </a14:imgProps>
              </a:ext>
              <a:ext uri="{28A0092B-C50C-407E-A947-70E740481C1C}">
                <a14:useLocalDpi xmlns:a14="http://schemas.microsoft.com/office/drawing/2010/main" val="0"/>
              </a:ext>
            </a:extLst>
          </a:blip>
          <a:srcRect l="27951" r="36105" b="88196"/>
          <a:stretch/>
        </p:blipFill>
        <p:spPr bwMode="auto">
          <a:xfrm rot="3763711">
            <a:off x="692359" y="2849574"/>
            <a:ext cx="965529" cy="465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60445" b="71898" l="28007" r="64086"/>
                    </a14:imgEffect>
                  </a14:imgLayer>
                </a14:imgProps>
              </a:ext>
              <a:ext uri="{28A0092B-C50C-407E-A947-70E740481C1C}">
                <a14:useLocalDpi xmlns:a14="http://schemas.microsoft.com/office/drawing/2010/main" val="0"/>
              </a:ext>
            </a:extLst>
          </a:blip>
          <a:srcRect l="27951" t="61597" r="36105" b="27711"/>
          <a:stretch/>
        </p:blipFill>
        <p:spPr bwMode="auto">
          <a:xfrm rot="3792554">
            <a:off x="774456" y="6611266"/>
            <a:ext cx="907922" cy="4191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46907" b="55361" l="26763" r="64904"/>
                    </a14:imgEffect>
                  </a14:imgLayer>
                </a14:imgProps>
              </a:ext>
              <a:ext uri="{28A0092B-C50C-407E-A947-70E740481C1C}">
                <a14:useLocalDpi xmlns:a14="http://schemas.microsoft.com/office/drawing/2010/main" val="0"/>
              </a:ext>
            </a:extLst>
          </a:blip>
          <a:srcRect l="27951" t="46266" r="36105" b="44600"/>
          <a:stretch/>
        </p:blipFill>
        <p:spPr bwMode="auto">
          <a:xfrm rot="6996696">
            <a:off x="5323463" y="5636130"/>
            <a:ext cx="935077" cy="368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29835" b="39712" l="27172" r="63981"/>
                    </a14:imgEffect>
                  </a14:imgLayer>
                </a14:imgProps>
              </a:ext>
              <a:ext uri="{28A0092B-C50C-407E-A947-70E740481C1C}">
                <a14:useLocalDpi xmlns:a14="http://schemas.microsoft.com/office/drawing/2010/main" val="0"/>
              </a:ext>
            </a:extLst>
          </a:blip>
          <a:srcRect l="27951" t="30388" r="36105" b="59336"/>
          <a:stretch/>
        </p:blipFill>
        <p:spPr bwMode="auto">
          <a:xfrm rot="3162161">
            <a:off x="703530" y="4601922"/>
            <a:ext cx="944665" cy="419173"/>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rotWithShape="1">
          <a:blip r:embed="rId15" cstate="print">
            <a:extLst>
              <a:ext uri="{BEBA8EAE-BF5A-486C-A8C5-ECC9F3942E4B}">
                <a14:imgProps xmlns:a14="http://schemas.microsoft.com/office/drawing/2010/main">
                  <a14:imgLayer r:embed="rId16">
                    <a14:imgEffect>
                      <a14:sharpenSoften amount="50000"/>
                    </a14:imgEffect>
                  </a14:imgLayer>
                </a14:imgProps>
              </a:ext>
              <a:ext uri="{28A0092B-C50C-407E-A947-70E740481C1C}">
                <a14:useLocalDpi xmlns:a14="http://schemas.microsoft.com/office/drawing/2010/main" val="0"/>
              </a:ext>
            </a:extLst>
          </a:blip>
          <a:srcRect l="31247" t="27777" r="23781" b="32679"/>
          <a:stretch/>
        </p:blipFill>
        <p:spPr>
          <a:xfrm rot="17067456">
            <a:off x="4822449" y="809832"/>
            <a:ext cx="1296144" cy="1611678"/>
          </a:xfrm>
          <a:prstGeom prst="rect">
            <a:avLst/>
          </a:prstGeom>
        </p:spPr>
      </p:pic>
      <p:sp>
        <p:nvSpPr>
          <p:cNvPr id="23" name="Rechteck 22"/>
          <p:cNvSpPr/>
          <p:nvPr/>
        </p:nvSpPr>
        <p:spPr>
          <a:xfrm>
            <a:off x="0" y="0"/>
            <a:ext cx="6858000" cy="221669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itel 1"/>
          <p:cNvSpPr txBox="1">
            <a:spLocks/>
          </p:cNvSpPr>
          <p:nvPr/>
        </p:nvSpPr>
        <p:spPr>
          <a:xfrm>
            <a:off x="908720" y="560513"/>
            <a:ext cx="5688632" cy="12383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de-DE" sz="2800" b="1" dirty="0" smtClean="0">
                <a:solidFill>
                  <a:schemeClr val="tx2"/>
                </a:solidFill>
                <a:latin typeface="Tempus Sans ITC" panose="04020404030D07020202" pitchFamily="82" charset="0"/>
                <a:cs typeface="MV Boli" panose="02000500030200090000" pitchFamily="2" charset="0"/>
              </a:rPr>
              <a:t>Die 7 Schlüssel zu Deiner Stärke</a:t>
            </a:r>
            <a:endParaRPr lang="de-DE" sz="2800" b="1" dirty="0">
              <a:solidFill>
                <a:schemeClr val="tx2"/>
              </a:solidFill>
              <a:latin typeface="Tempus Sans ITC" panose="04020404030D07020202" pitchFamily="82" charset="0"/>
              <a:cs typeface="MV Boli" panose="02000500030200090000" pitchFamily="2" charset="0"/>
            </a:endParaRPr>
          </a:p>
        </p:txBody>
      </p:sp>
      <p:cxnSp>
        <p:nvCxnSpPr>
          <p:cNvPr id="21" name="Gerade Verbindung 20"/>
          <p:cNvCxnSpPr/>
          <p:nvPr/>
        </p:nvCxnSpPr>
        <p:spPr>
          <a:xfrm>
            <a:off x="0" y="2216696"/>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descr="E:\IZI\Story Telling Club\Grafiken_Bilder\Rahmen_Buch\Auswahl\Schlüsselbund_frei.p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rightnessContrast contrast="-20000"/>
                    </a14:imgEffect>
                  </a14:imgLayer>
                </a14:imgProps>
              </a:ext>
              <a:ext uri="{28A0092B-C50C-407E-A947-70E740481C1C}">
                <a14:useLocalDpi xmlns:a14="http://schemas.microsoft.com/office/drawing/2010/main" val="0"/>
              </a:ext>
            </a:extLst>
          </a:blip>
          <a:srcRect l="24791" t="15684" r="30737" b="29485"/>
          <a:stretch/>
        </p:blipFill>
        <p:spPr bwMode="auto">
          <a:xfrm>
            <a:off x="3967528" y="1374943"/>
            <a:ext cx="2048114" cy="17886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IZI\EXTERN\Sonstige Forschungsprojekte\2014-2018 Starke Geschichten für starke Kinder\Story Telling Club\Grafiken_Bilder\Logo\LogomitMännchen_ohneWackeln_oberfinal.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20925889">
            <a:off x="96007" y="388183"/>
            <a:ext cx="1398508" cy="2143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79"/>
          <a:stretch/>
        </p:blipFill>
        <p:spPr bwMode="auto">
          <a:xfrm flipH="1">
            <a:off x="0" y="2648744"/>
            <a:ext cx="6858000" cy="7320300"/>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764704" y="2101134"/>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2768328" y="1120805"/>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125136" y="6709646"/>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2111124" y="7422464"/>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107500" y="7233347"/>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201240" y="4016896"/>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2204864" y="4592960"/>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4208488" y="4787028"/>
            <a:ext cx="2003624" cy="1915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el 1"/>
          <p:cNvSpPr txBox="1">
            <a:spLocks/>
          </p:cNvSpPr>
          <p:nvPr/>
        </p:nvSpPr>
        <p:spPr>
          <a:xfrm>
            <a:off x="6381328" y="9417495"/>
            <a:ext cx="262284"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5</a:t>
            </a:r>
          </a:p>
        </p:txBody>
      </p:sp>
      <p:sp>
        <p:nvSpPr>
          <p:cNvPr id="21" name="Rechteck 20"/>
          <p:cNvSpPr/>
          <p:nvPr/>
        </p:nvSpPr>
        <p:spPr>
          <a:xfrm>
            <a:off x="0" y="0"/>
            <a:ext cx="6858000" cy="992560"/>
          </a:xfrm>
          <a:prstGeom prst="rect">
            <a:avLst/>
          </a:prstGeom>
          <a:solidFill>
            <a:srgbClr val="FDEF3D">
              <a:alpha val="50196"/>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4"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und darauf sind wir stolz!</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5" name="Gerade Verbindung 2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348" b="80964"/>
          <a:stretch/>
        </p:blipFill>
        <p:spPr bwMode="auto">
          <a:xfrm flipH="1">
            <a:off x="-99392" y="903391"/>
            <a:ext cx="1728192" cy="169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11194" y="3950550"/>
            <a:ext cx="1445830" cy="8159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p:cNvGrpSpPr/>
          <p:nvPr/>
        </p:nvGrpSpPr>
        <p:grpSpPr>
          <a:xfrm>
            <a:off x="-27384" y="292427"/>
            <a:ext cx="6858000" cy="9827322"/>
            <a:chOff x="-27384" y="292427"/>
            <a:chExt cx="6858000" cy="9827322"/>
          </a:xfrm>
        </p:grpSpPr>
        <p:pic>
          <p:nvPicPr>
            <p:cNvPr id="2052"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uppieren 1"/>
          <p:cNvGrpSpPr/>
          <p:nvPr/>
        </p:nvGrpSpPr>
        <p:grpSpPr>
          <a:xfrm>
            <a:off x="977817" y="1354245"/>
            <a:ext cx="5251789" cy="7775824"/>
            <a:chOff x="977817" y="1354245"/>
            <a:chExt cx="5251789" cy="7775824"/>
          </a:xfrm>
        </p:grpSpPr>
        <p:sp>
          <p:nvSpPr>
            <p:cNvPr id="16" name="Rechteck 1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5768456">
              <a:off x="1668164"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6264411">
              <a:off x="1013817" y="1318245"/>
              <a:ext cx="2671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Rechteck 14"/>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404664" y="28961"/>
            <a:ext cx="624367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7" name="Gerade Verbindung 6"/>
          <p:cNvCxnSpPr/>
          <p:nvPr/>
        </p:nvCxnSpPr>
        <p:spPr>
          <a:xfrm>
            <a:off x="-72008"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txBox="1">
            <a:spLocks/>
          </p:cNvSpPr>
          <p:nvPr/>
        </p:nvSpPr>
        <p:spPr>
          <a:xfrm>
            <a:off x="188640" y="9417496"/>
            <a:ext cx="432048"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6</a:t>
            </a:r>
            <a:endParaRPr lang="de-DE" sz="1400" b="1" dirty="0">
              <a:latin typeface="Tempus Sans ITC" panose="04020404030D07020202" pitchFamily="82" charset="0"/>
              <a:cs typeface="LilyUPC" panose="020B0604020202020204" pitchFamily="34" charset="-34"/>
            </a:endParaRPr>
          </a:p>
        </p:txBody>
      </p:sp>
      <p:pic>
        <p:nvPicPr>
          <p:cNvPr id="3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1390" y="578560"/>
            <a:ext cx="1503250" cy="828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0728" y="4880992"/>
            <a:ext cx="1045855" cy="5760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1248" y="8769424"/>
            <a:ext cx="1045855" cy="576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p:cNvGrpSpPr/>
          <p:nvPr/>
        </p:nvGrpSpPr>
        <p:grpSpPr>
          <a:xfrm flipH="1">
            <a:off x="44624" y="272480"/>
            <a:ext cx="6858000" cy="9827322"/>
            <a:chOff x="-27384" y="292427"/>
            <a:chExt cx="6858000" cy="9827322"/>
          </a:xfrm>
        </p:grpSpPr>
        <p:pic>
          <p:nvPicPr>
            <p:cNvPr id="26"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uppieren 1"/>
          <p:cNvGrpSpPr/>
          <p:nvPr/>
        </p:nvGrpSpPr>
        <p:grpSpPr>
          <a:xfrm>
            <a:off x="751292" y="1530198"/>
            <a:ext cx="5238002" cy="7599871"/>
            <a:chOff x="751292" y="1530198"/>
            <a:chExt cx="5238002" cy="7599871"/>
          </a:xfrm>
        </p:grpSpPr>
        <p:sp>
          <p:nvSpPr>
            <p:cNvPr id="17" name="Rechteck 16"/>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15831544" flipH="1">
              <a:off x="2807960"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rot="21122245" flipH="1">
              <a:off x="3318094" y="1530198"/>
              <a:ext cx="2671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Rechteck 22"/>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Gerade Verbindung 2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82758" y="760787"/>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6" name="Titel 1"/>
          <p:cNvSpPr txBox="1">
            <a:spLocks/>
          </p:cNvSpPr>
          <p:nvPr/>
        </p:nvSpPr>
        <p:spPr>
          <a:xfrm>
            <a:off x="6432962" y="9417495"/>
            <a:ext cx="262284" cy="432049"/>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7</a:t>
            </a:r>
          </a:p>
        </p:txBody>
      </p:sp>
      <p:sp>
        <p:nvSpPr>
          <p:cNvPr id="36" name="Titel 1"/>
          <p:cNvSpPr txBox="1">
            <a:spLocks/>
          </p:cNvSpPr>
          <p:nvPr/>
        </p:nvSpPr>
        <p:spPr>
          <a:xfrm>
            <a:off x="425688" y="28961"/>
            <a:ext cx="645969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merkte, was ich kann!</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45" name="Grafik 44"/>
          <p:cNvPicPr/>
          <p:nvPr/>
        </p:nvPicPr>
        <p:blipFill>
          <a:blip r:embed="rId6" cstate="print">
            <a:extLst>
              <a:ext uri="{28A0092B-C50C-407E-A947-70E740481C1C}">
                <a14:useLocalDpi xmlns:a14="http://schemas.microsoft.com/office/drawing/2010/main" val="0"/>
              </a:ext>
            </a:extLst>
          </a:blip>
          <a:stretch>
            <a:fillRect/>
          </a:stretch>
        </p:blipFill>
        <p:spPr>
          <a:xfrm rot="188722">
            <a:off x="245460" y="1042872"/>
            <a:ext cx="1548035" cy="1933975"/>
          </a:xfrm>
          <a:prstGeom prst="rect">
            <a:avLst/>
          </a:prstGeom>
        </p:spPr>
      </p:pic>
      <p:pic>
        <p:nvPicPr>
          <p:cNvPr id="34" name="Grafik 44"/>
          <p:cNvPicPr/>
          <p:nvPr/>
        </p:nvPicPr>
        <p:blipFill>
          <a:blip r:embed="rId6" cstate="print">
            <a:extLst>
              <a:ext uri="{28A0092B-C50C-407E-A947-70E740481C1C}">
                <a14:useLocalDpi xmlns:a14="http://schemas.microsoft.com/office/drawing/2010/main" val="0"/>
              </a:ext>
            </a:extLst>
          </a:blip>
          <a:stretch>
            <a:fillRect/>
          </a:stretch>
        </p:blipFill>
        <p:spPr>
          <a:xfrm rot="20826676">
            <a:off x="4568967" y="5061371"/>
            <a:ext cx="1119506" cy="130869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996" y="8265368"/>
            <a:ext cx="1508433" cy="15084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548680"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00438" y="4664968"/>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404664" y="19662"/>
            <a:ext cx="622156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el 1"/>
          <p:cNvSpPr txBox="1">
            <a:spLocks/>
          </p:cNvSpPr>
          <p:nvPr/>
        </p:nvSpPr>
        <p:spPr>
          <a:xfrm>
            <a:off x="332656" y="9273479"/>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8</a:t>
            </a:r>
          </a:p>
        </p:txBody>
      </p:sp>
    </p:spTree>
    <p:extLst>
      <p:ext uri="{BB962C8B-B14F-4D97-AF65-F5344CB8AC3E}">
        <p14:creationId xmlns:p14="http://schemas.microsoft.com/office/powerpoint/2010/main" val="37840250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E:\IZI\Story Telling Club\Grafiken_Bilder\Rahmen_Buch\Aktuelle Rahmen_freigestellt\Helfe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32" t="2470" r="2832" b="2302"/>
          <a:stretch/>
        </p:blipFill>
        <p:spPr bwMode="auto">
          <a:xfrm>
            <a:off x="17240" y="920552"/>
            <a:ext cx="6840760" cy="8913812"/>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603959" y="444894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73016"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el 1"/>
          <p:cNvSpPr txBox="1">
            <a:spLocks/>
          </p:cNvSpPr>
          <p:nvPr/>
        </p:nvSpPr>
        <p:spPr>
          <a:xfrm>
            <a:off x="6237312" y="9201836"/>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a:latin typeface="Tempus Sans ITC" panose="04020404030D07020202" pitchFamily="82" charset="0"/>
                <a:cs typeface="LilyUPC" panose="020B0604020202020204" pitchFamily="34" charset="-34"/>
              </a:rPr>
              <a:t>9</a:t>
            </a:r>
          </a:p>
        </p:txBody>
      </p: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val="0"/>
              </a:ext>
            </a:extLst>
          </a:blip>
          <a:srcRect/>
          <a:stretch>
            <a:fillRect/>
          </a:stretch>
        </p:blipFill>
        <p:spPr bwMode="auto">
          <a:xfrm rot="444250">
            <a:off x="5873825" y="832795"/>
            <a:ext cx="930707" cy="890041"/>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txBox="1">
            <a:spLocks/>
          </p:cNvSpPr>
          <p:nvPr/>
        </p:nvSpPr>
        <p:spPr>
          <a:xfrm>
            <a:off x="404664" y="19662"/>
            <a:ext cx="645184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anderen </a:t>
            </a:r>
            <a:br>
              <a:rPr lang="de-DE" sz="2800" b="1" dirty="0" smtClean="0">
                <a:solidFill>
                  <a:schemeClr val="tx2"/>
                </a:solidFill>
                <a:latin typeface="Tempus Sans ITC" panose="04020404030D07020202" pitchFamily="82" charset="0"/>
                <a:cs typeface="LilyUPC" panose="020B0604020202020204" pitchFamily="34" charset="-34"/>
              </a:rPr>
            </a:br>
            <a:r>
              <a:rPr lang="de-DE" sz="2800" b="1" dirty="0" smtClean="0">
                <a:solidFill>
                  <a:schemeClr val="tx2"/>
                </a:solidFill>
                <a:latin typeface="Tempus Sans ITC" panose="04020404030D07020202" pitchFamily="82" charset="0"/>
                <a:cs typeface="LilyUPC" panose="020B0604020202020204" pitchFamily="34" charset="-34"/>
              </a:rPr>
              <a:t>			helfen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88645" y="8409384"/>
            <a:ext cx="2083802" cy="117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8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Words>
  <Application>Microsoft Office PowerPoint</Application>
  <PresentationFormat>A4-Papier (210x297 mm)</PresentationFormat>
  <Paragraphs>135</Paragraphs>
  <Slides>44</Slides>
  <Notes>1</Notes>
  <HiddenSlides>0</HiddenSlides>
  <MMClips>0</MMClips>
  <ScaleCrop>false</ScaleCrop>
  <HeadingPairs>
    <vt:vector size="4" baseType="variant">
      <vt:variant>
        <vt:lpstr>Design</vt:lpstr>
      </vt:variant>
      <vt:variant>
        <vt:i4>1</vt:i4>
      </vt:variant>
      <vt:variant>
        <vt:lpstr>Folientitel</vt:lpstr>
      </vt:variant>
      <vt:variant>
        <vt:i4>44</vt:i4>
      </vt:variant>
    </vt:vector>
  </HeadingPairs>
  <TitlesOfParts>
    <vt:vector size="45" baseType="lpstr">
      <vt:lpstr>Larissa-Design</vt:lpstr>
      <vt:lpstr>Der Tag, an dem  ich stark wurde!</vt:lpstr>
      <vt:lpstr>Vorwort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Day I became strong</dc:title>
  <dc:creator>Marie</dc:creator>
  <cp:lastModifiedBy>Fr-IZI6</cp:lastModifiedBy>
  <cp:revision>414</cp:revision>
  <cp:lastPrinted>2017-04-03T20:58:03Z</cp:lastPrinted>
  <dcterms:created xsi:type="dcterms:W3CDTF">2017-02-28T20:36:23Z</dcterms:created>
  <dcterms:modified xsi:type="dcterms:W3CDTF">2017-04-06T13:38:44Z</dcterms:modified>
</cp:coreProperties>
</file>